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ink/ink1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5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9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3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4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5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8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8" r:id="rId2"/>
    <p:sldId id="271" r:id="rId3"/>
    <p:sldId id="285" r:id="rId4"/>
    <p:sldId id="283" r:id="rId5"/>
    <p:sldId id="295" r:id="rId6"/>
    <p:sldId id="333" r:id="rId7"/>
    <p:sldId id="360" r:id="rId8"/>
    <p:sldId id="336" r:id="rId9"/>
    <p:sldId id="334" r:id="rId10"/>
    <p:sldId id="361" r:id="rId11"/>
    <p:sldId id="335" r:id="rId12"/>
    <p:sldId id="362" r:id="rId13"/>
    <p:sldId id="340" r:id="rId14"/>
    <p:sldId id="338" r:id="rId15"/>
    <p:sldId id="363" r:id="rId16"/>
    <p:sldId id="364" r:id="rId17"/>
    <p:sldId id="339" r:id="rId18"/>
    <p:sldId id="337" r:id="rId19"/>
    <p:sldId id="296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348" r:id="rId28"/>
    <p:sldId id="349" r:id="rId29"/>
    <p:sldId id="352" r:id="rId30"/>
    <p:sldId id="350" r:id="rId31"/>
    <p:sldId id="351" r:id="rId32"/>
    <p:sldId id="354" r:id="rId33"/>
    <p:sldId id="365" r:id="rId34"/>
    <p:sldId id="355" r:id="rId35"/>
    <p:sldId id="353" r:id="rId36"/>
    <p:sldId id="356" r:id="rId37"/>
    <p:sldId id="359" r:id="rId38"/>
    <p:sldId id="358" r:id="rId39"/>
    <p:sldId id="357" r:id="rId40"/>
    <p:sldId id="302" r:id="rId41"/>
    <p:sldId id="332" r:id="rId42"/>
    <p:sldId id="328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8" autoAdjust="0"/>
    <p:restoredTop sz="95044"/>
  </p:normalViewPr>
  <p:slideViewPr>
    <p:cSldViewPr snapToGrid="0">
      <p:cViewPr varScale="1">
        <p:scale>
          <a:sx n="157" d="100"/>
          <a:sy n="157" d="100"/>
        </p:scale>
        <p:origin x="20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06:54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1492 1730 24575,'-56'0'0,"23"0"0,-26 0 0,-1 0 0,24 0 0,-22 0 0,18 0 0,15 0 0,-11 0 0,11 0 0,-27 0 0,23 0 0,-23 0 0,13 0 0,-26 0 0,-3-14 0,-26-3 0,17-13 0,10 6 0,-4-10 0,13 10 0,-7-5 0,15 4 0,6 5 0,20 1 0,0 2 0,8 6 0,10 0 0,-3 1 0,8-6 0,-4-2 0,5-5 0,-6-14 0,4-4 0,-10-14 0,4-9 0,-6 7 0,0-16 0,-6 16 0,4-7 0,-3 17 0,11 1 0,-2 15 0,8 7 0,-8 2 0,9 10 0,-4-4 0,5 6 0,0-5 0,0-9 0,17 0 0,15-31 0,28 6 0,-5-12-472,-5 19 1,1-1 471,9-14 0,-14 14 0,1 1 0,20-11-212,-6 1 212,5 8 0,-8 12 0,-8 0 0,3 17 0,-6-4 0,8 11 932,9-5-932,12 12 0,0-6-293,-24 6 0,1 2 293,47-1 0,-40 0 0,0 0 0,31 0 0,-35 0 0,0 0 0,36 0 0,-38 0 0,1 0 0,-1 0 0,-1 0 0,33 0-141,-2 0 141,-9 0 0,-10 6 0,8 2 0,-16 6 0,15 1 0,-14-2 0,14 9 0,-6 0 0,1 14 0,6-4 0,-13 3 803,-3 0-803,-3-6 147,-11 10-147,4-4 0,-12 5 0,-4-7 0,-11 11 0,-2-11 0,-5 12 0,0-7 0,0 8 0,0 1 0,-5 0 0,-2 6 0,-6-5 0,0 15 0,0-6 0,-7 15 0,-6-14 0,-9 5 0,1-8 0,-4-8 0,10-1 0,-3-15 0,7-7 0,0-8 0,5-6 0,-3 1 0,3-5 0,-9-2 0,-16 2 0,-17 2 0,-18 7 0,-18 0 0,31-7 0,-2 0-974,-11 5 1,-5 1 973,-14 0 0,-5 2-1332,-5 8 1,-1 1 1331,28-10 0,-1-2 0,1 3 0,-2 3 0,1 2 0,3-2 0,-8 0 0,1 0-586,-11 4 1,4 1 585,27-7 0,3-2-119,-6-1 0,1-1 119,-31 16 1520,30-14-1520,17 4 2681,15-12-2681,8-2 1487,6-5-1487,0 0 0,4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06:55:0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24575,'11'10'0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06:59:2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1697 24575,'-5'-5'0,"1"0"0,4-14 0,0-6 0,0-34 0,0 14 0,0-35 0,0 22 0,0-26 0,0 7 0,0-7 0,6 18 0,2 3 0,5 22 0,-6 3 0,-2 21 0,-5 1 0,0 5 0,5 1 0,-4 0 0,3 0 0,-4 0 0,0-16 0,0 0 0,7-42 0,-5 8 0,5-16 0,-7-5 0,0 12 0,0-14 0,0 8 0,0 9 0,0 3 0,0 22 0,-5-3 0,-1 25 0,-6-10 0,1 17 0,5-4 0,14 11 0,12 0 0,30 5 0,9 0 0,15 0 0,1 0 0,-1 0 0,-8 0 0,-10 0 0,-10 0 0,-15 0 0,-7 0 0,-8 0 0,-5 0 0,-1 0 0,1 0 0,-1 5 0,1 1 0,5-1 0,8 6 0,8-4 0,13 6 0,-5 5 0,13-3 0,-5 10 0,16-3 0,-15-1 0,13 0 0,-22-8 0,-1-1 0,-9 0 0,-7 0 0,0-6 0,-5-1 0,-2 0 0,0-4 0,8 4 0,7-5 0,33 0 0,-12 0 0,40 0 0,-24 0 0,16 0 0,-9 0 0,-10 0 0,-1 0 0,-23 0 0,-4 0 0,-19 0 0,-2 0 0,-5 0 0,-1 0 0,0 0 0,0 0 0,6 0 0,1 0 0,20 0 0,13 0 0,16 0 0,18 0 0,2 0 0,-8 0-263,-26 3 1,-2 1 262,21-2 0,24 12 0,-29-6 0,-3 0 0,-15 4 0,-3-5 0,-7 0 0,0-2 525,8 2-525,10-6 0,1 5 0,25-6 0,7 0-607,-30 0 1,3 0 606,-1 0 0,1 0 0,-7 0 0,1 0 0,8 0 0,-1 0-549,29 0 549,-33 0 0,0 0 0,27 0 0,-2 0 0,-18 0 0,7 0 0,-35 5 0,7-4 1178,-33 3-1178,4 1 584,-5-4-584,-5 8 0,-2-3 0,-4 4 0,5-5 0,-4 4 0,4-3 0,-1 5 0,3 4 0,9 3 0,3 11 0,5 3 0,9 7 0,2 9 0,1 1 0,5 2 0,-12-5 0,-3-7 0,-3-8 0,-9-1 0,2-13 0,-10-1 0,-1 0 0,-5 8 0,0 1 0,0 19 0,-11-11 0,-4 20 0,-11-6 0,-10 10 0,8-9 0,-7 7 0,16-22 0,-6 11 0,12-19 0,-4-1 0,6-8 0,6-6 0,-5 0 0,9 1 0,-8-6 0,3 0 0,-16-5 0,-11 6 0,-33 3 0,19 1 0,-6 4-777,-13 3 1,-4 3 776,-9 2 0,-2 4-1192,-6 6 1,0 2 1191,1 0 0,-1 1 0,24-12 0,0 1 0,1-1-831,-16 11 1,3-3 830,10-11 0,1-1-392,6 2 1,4-2 391,-17 4 1157,-15 2-1157,13 1 2197,23-17-2197,1 2 1947,5-11-1947,-5 0 0,-27 0 0,-10 0-35,34 0 1,-3 0 34,-4 0 0,-2 0 0,-6 0 0,-1 0 0,-4 0 0,-2 0 0,1 0 0,1 0 0,-2 0 0,2 0 0,14 0 0,2 0 0,-8 0 0,2 0 0,-38 0 0,46 0 0,-1 0 0,1 0 0,1 0-254,-43 0 254,10 0 0,2 0 0,10 0 0,8 0 0,2 0 0,9 0 0,1 0 0,-1 0 1133,-9-7-1133,7-1 269,-7-6-269,1 0 0,6 0 0,-40-7 0,42 6 0,-32-6 0,44 4 0,3 3 0,7-3 0,16 11 0,1-4 0,5 4 0,1-4 0,0-1 0,0 1 0,0-4 0,-5-3 0,2-6 0,-16-8 0,8-1 0,-19-9 0,14 10 0,-13-9 0,14 15 0,-1-6 0,10 13 0,5 7 0,5 6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27CE-CC9A-49E2-811A-FFF20AABD19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40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9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88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760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1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5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81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3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D27CE-CC9A-49E2-811A-FFF20AABD19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25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20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75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7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8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9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87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749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41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811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30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31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52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31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561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8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06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0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9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B29AC-4239-42C2-AF7F-021E0FF5B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20739" r="1" b="25266"/>
          <a:stretch>
            <a:fillRect/>
          </a:stretch>
        </p:blipFill>
        <p:spPr>
          <a:xfrm>
            <a:off x="3047" y="0"/>
            <a:ext cx="9140953" cy="3735977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308107" y="5115164"/>
            <a:ext cx="7729172" cy="512847"/>
          </a:xfrm>
          <a:prstGeom prst="roundRect">
            <a:avLst>
              <a:gd name="adj" fmla="val 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3526971"/>
            <a:ext cx="9144000" cy="56605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KSO_CT1"/>
          <p:cNvSpPr>
            <a:spLocks noGrp="1"/>
          </p:cNvSpPr>
          <p:nvPr>
            <p:ph type="ctrTitle" hasCustomPrompt="1"/>
          </p:nvPr>
        </p:nvSpPr>
        <p:spPr>
          <a:xfrm>
            <a:off x="308260" y="4199808"/>
            <a:ext cx="7721043" cy="915355"/>
          </a:xfrm>
          <a:noFill/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 baseline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单击此处添加您的标题文字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408675"/>
            <a:ext cx="7887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48734" y="1282700"/>
            <a:ext cx="8104715" cy="46098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631825" indent="-26860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412274" y="2628900"/>
            <a:ext cx="4127863" cy="72389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2274" y="3417888"/>
            <a:ext cx="4127863" cy="477364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2412274" y="3370499"/>
            <a:ext cx="4127863" cy="47389"/>
            <a:chOff x="3914775" y="2524125"/>
            <a:chExt cx="2428875" cy="57150"/>
          </a:xfrm>
        </p:grpSpPr>
        <p:sp>
          <p:nvSpPr>
            <p:cNvPr id="10" name="矩形 9"/>
            <p:cNvSpPr/>
            <p:nvPr/>
          </p:nvSpPr>
          <p:spPr>
            <a:xfrm>
              <a:off x="3914775" y="2524125"/>
              <a:ext cx="809625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4400" y="2524125"/>
              <a:ext cx="809625" cy="57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534025" y="2524125"/>
              <a:ext cx="809625" cy="5715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439208" y="1358901"/>
            <a:ext cx="3810000" cy="4495800"/>
          </a:xfrm>
        </p:spPr>
        <p:txBody>
          <a:bodyPr/>
          <a:lstStyle>
            <a:lvl1pPr>
              <a:defRPr baseline="0">
                <a:ea typeface="黑体" panose="02010609060101010101" charset="-122"/>
              </a:defRPr>
            </a:lvl1pPr>
            <a:lvl2pPr>
              <a:defRPr baseline="0">
                <a:ea typeface="黑体" panose="02010609060101010101" charset="-122"/>
              </a:defRPr>
            </a:lvl2pPr>
          </a:lstStyle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772020" y="1358901"/>
            <a:ext cx="3820587" cy="4495800"/>
          </a:xfrm>
        </p:spPr>
        <p:txBody>
          <a:bodyPr/>
          <a:lstStyle>
            <a:lvl1pPr>
              <a:defRPr baseline="0">
                <a:ea typeface="黑体" panose="02010609060101010101" charset="-122"/>
              </a:defRPr>
            </a:lvl1pPr>
            <a:lvl2pPr>
              <a:defRPr baseline="0">
                <a:ea typeface="黑体" panose="02010609060101010101" charset="-122"/>
              </a:defRPr>
            </a:lvl2pPr>
          </a:lstStyle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24576" y="247384"/>
            <a:ext cx="7886698" cy="71702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空心弧 6"/>
          <p:cNvSpPr/>
          <p:nvPr/>
        </p:nvSpPr>
        <p:spPr bwMode="auto">
          <a:xfrm rot="7086271">
            <a:off x="5078413" y="2563813"/>
            <a:ext cx="1482725" cy="1482725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2743200" y="2869200"/>
            <a:ext cx="3276000" cy="1008000"/>
          </a:xfrm>
        </p:spPr>
        <p:txBody>
          <a:bodyPr anchor="t" anchorCtr="0">
            <a:normAutofit/>
          </a:bodyPr>
          <a:lstStyle>
            <a:lvl1pPr>
              <a:defRPr sz="6000" b="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024000" y="3916799"/>
            <a:ext cx="2192400" cy="527615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1"/>
          </p:nvPr>
        </p:nvSpPr>
        <p:spPr/>
        <p:txBody>
          <a:bodyPr>
            <a:normAutofit/>
          </a:bodyPr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3"/>
          </p:nvPr>
        </p:nvSpPr>
        <p:spPr/>
        <p:txBody>
          <a:bodyPr>
            <a:normAutofit/>
          </a:bodyPr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39200" y="356400"/>
            <a:ext cx="8154000" cy="576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 hasCustomPrompt="1"/>
          </p:nvPr>
        </p:nvSpPr>
        <p:spPr>
          <a:xfrm>
            <a:off x="4790344" y="1814400"/>
            <a:ext cx="3258000" cy="3740400"/>
          </a:xfrm>
        </p:spPr>
        <p:txBody>
          <a:bodyPr anchor="t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096744" y="1825200"/>
            <a:ext cx="3528000" cy="3729600"/>
          </a:xfrm>
          <a:solidFill>
            <a:srgbClr val="63A6CE"/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21102" y="365125"/>
            <a:ext cx="6914231" cy="5811838"/>
          </a:xfrm>
        </p:spPr>
        <p:txBody>
          <a:bodyPr vert="eaVert"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</a:lstStyle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-63" y="1114425"/>
            <a:ext cx="914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4593" r="1" b="28553"/>
          <a:stretch>
            <a:fillRect/>
          </a:stretch>
        </p:blipFill>
        <p:spPr>
          <a:xfrm>
            <a:off x="-63" y="1266825"/>
            <a:ext cx="9140953" cy="462568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14323" y="276225"/>
            <a:ext cx="8524877" cy="6581775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solidFill>
              <a:schemeClr val="bg1"/>
            </a:solidFill>
          </a:ln>
          <a:effectLst>
            <a:outerShdw blurRad="76200" dist="25400" dir="16200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39208" y="355885"/>
            <a:ext cx="8153399" cy="575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48734" y="1297764"/>
            <a:ext cx="8104715" cy="459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44" name="燕尾形 43">
            <a:hlinkClick r:id="" action="ppaction://hlinkshowjump?jump=nextslide"/>
          </p:cNvPr>
          <p:cNvSpPr/>
          <p:nvPr/>
        </p:nvSpPr>
        <p:spPr>
          <a:xfrm>
            <a:off x="8621184" y="6426977"/>
            <a:ext cx="90000" cy="90000"/>
          </a:xfrm>
          <a:prstGeom prst="chevron">
            <a:avLst>
              <a:gd name="adj" fmla="val 6326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45" name="燕尾形 44">
            <a:hlinkClick r:id="" action="ppaction://hlinkshowjump?jump=previousslide"/>
          </p:cNvPr>
          <p:cNvSpPr/>
          <p:nvPr/>
        </p:nvSpPr>
        <p:spPr>
          <a:xfrm flipH="1">
            <a:off x="7935384" y="6426977"/>
            <a:ext cx="90000" cy="90000"/>
          </a:xfrm>
          <a:prstGeom prst="chevron">
            <a:avLst>
              <a:gd name="adj" fmla="val 6326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62D1-89DE-46BA-A466-454433849B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EB35-CBF2-473A-99BA-E3C595609F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700" spc="-110" baseline="0">
          <a:solidFill>
            <a:schemeClr val="accent1"/>
          </a:solidFill>
          <a:effectLst/>
          <a:latin typeface="Arial" panose="020B0604020202020204" pitchFamily="34" charset="0"/>
          <a:ea typeface="黑体" panose="02010609060101010101" charset="-122"/>
          <a:cs typeface="+mj-cs"/>
        </a:defRPr>
      </a:lvl1pPr>
    </p:titleStyle>
    <p:bodyStyle>
      <a:lvl1pPr marL="361950" indent="-361950" algn="just" defTabSz="914400" rtl="0" eaLnBrk="1" latinLnBrk="0" hangingPunct="1">
        <a:spcBef>
          <a:spcPts val="0"/>
        </a:spcBef>
        <a:spcAft>
          <a:spcPts val="0"/>
        </a:spcAft>
        <a:buSzPct val="60000"/>
        <a:buFont typeface="黑体" panose="02010609060101010101" charset="-122"/>
        <a:buChar char="〉"/>
        <a:defRPr sz="2400" kern="1200" baseline="0">
          <a:solidFill>
            <a:schemeClr val="tx1"/>
          </a:solidFill>
          <a:latin typeface="+mn-ea"/>
          <a:ea typeface="+mn-ea"/>
          <a:cs typeface="+mn-cs"/>
        </a:defRPr>
      </a:lvl1pPr>
      <a:lvl2pPr marL="713105" indent="-268605" algn="just" defTabSz="914400" rtl="0" eaLnBrk="1" latinLnBrk="0" hangingPunct="1"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tabLst>
          <a:tab pos="712470" algn="l"/>
        </a:tabLst>
        <a:defRPr sz="20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0.tif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1.tif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6.tif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9.tiff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8.tiff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0.tiff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2.tiff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3.tiff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59.xml"/><Relationship Id="rId7" Type="http://schemas.openxmlformats.org/officeDocument/2006/relationships/customXml" Target="../ink/ink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4.tiff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tags" Target="../tags/tag62.xml"/><Relationship Id="rId7" Type="http://schemas.openxmlformats.org/officeDocument/2006/relationships/image" Target="../media/image18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customXml" Target="../ink/ink2.xml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6.tiff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28.tiff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7.tiff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9.tiff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31.tiff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0.tiff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tags" Target="../tags/tag77.xml"/><Relationship Id="rId7" Type="http://schemas.openxmlformats.org/officeDocument/2006/relationships/image" Target="../media/image33.tif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32.tiff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5.tiff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6.tiff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37.tiff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38.tiff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40.tif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39.tiff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tags" Target="../tags/tag99.xml"/><Relationship Id="rId7" Type="http://schemas.openxmlformats.org/officeDocument/2006/relationships/image" Target="../media/image42.tif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41.tiff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44.tiff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45.tiff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46.tiff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7.tiff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.tif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.tif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8.tiff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08260" y="4199808"/>
            <a:ext cx="7721043" cy="9153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700" spc="-110" baseline="0">
                <a:solidFill>
                  <a:srgbClr val="358CC1">
                    <a:lumMod val="75000"/>
                  </a:srgbClr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pPr algn="ctr"/>
            <a:r>
              <a:rPr lang="en-US" altLang="zh-CN" dirty="0">
                <a:latin typeface="Arial" panose="020B0604020202020204" pitchFamily="34" charset="0"/>
                <a:ea typeface="+mn-ea"/>
              </a:rPr>
              <a:t>WEB</a:t>
            </a:r>
            <a:r>
              <a:rPr lang="zh-CN" altLang="en-US">
                <a:latin typeface="Arial" panose="020B0604020202020204" pitchFamily="34" charset="0"/>
                <a:ea typeface="+mn-ea"/>
              </a:rPr>
              <a:t>安全实验</a:t>
            </a:r>
            <a:endParaRPr lang="en-US" altLang="zh-CN" dirty="0">
              <a:latin typeface="Arial" panose="020B0604020202020204" pitchFamily="34" charset="0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如果有</a:t>
            </a:r>
            <a:r>
              <a:rPr lang="en-US" altLang="zh-CN" sz="1800" dirty="0">
                <a:latin typeface="+mn-lt"/>
              </a:rPr>
              <a:t>DVWA-master</a:t>
            </a:r>
            <a:r>
              <a:rPr lang="zh-CN" altLang="en-US" sz="1800" dirty="0">
                <a:latin typeface="+mn-lt"/>
              </a:rPr>
              <a:t>文件夹，不用复制，将其改个名字为</a:t>
            </a:r>
            <a:r>
              <a:rPr lang="en-US" altLang="zh-CN" sz="1800" dirty="0">
                <a:latin typeface="+mn-lt"/>
              </a:rPr>
              <a:t>DVWA</a:t>
            </a: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5" y="1947524"/>
            <a:ext cx="6866215" cy="449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75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0CC53E-4F03-DB42-B1DE-F39325783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38" y="1699090"/>
            <a:ext cx="8180211" cy="2883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141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08F94D-6498-4B48-BAC9-CC03543BF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08" y="2081589"/>
            <a:ext cx="8343900" cy="203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8734" y="1296663"/>
            <a:ext cx="8343900" cy="45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如果出现下述情况，那么按照浏览器中说的做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4"/>
          <a:stretch/>
        </p:blipFill>
        <p:spPr>
          <a:xfrm>
            <a:off x="1206628" y="4254710"/>
            <a:ext cx="6828112" cy="1968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99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E5EEA-C955-1E49-8B1E-478E05A6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DVWA</a:t>
            </a:r>
            <a:r>
              <a:rPr lang="zh-CN" altLang="en-US" dirty="0"/>
              <a:t>靶场搭建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F4F7AA-DC7D-3040-8FC6-ADD11BE33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08" y="3865910"/>
            <a:ext cx="5443007" cy="20683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A1E203-013E-D644-B83E-49EB0501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6276EA-7442-4E47-AFA9-63ADCFB63EAC}"/>
              </a:ext>
            </a:extLst>
          </p:cNvPr>
          <p:cNvSpPr txBox="1"/>
          <p:nvPr/>
        </p:nvSpPr>
        <p:spPr>
          <a:xfrm>
            <a:off x="613341" y="1291771"/>
            <a:ext cx="773237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由于</a:t>
            </a:r>
            <a:r>
              <a:rPr kumimoji="1"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XAMPP</a:t>
            </a: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的</a:t>
            </a:r>
            <a:r>
              <a:rPr kumimoji="1"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mysql</a:t>
            </a: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数据库默认密码为空，因此需要在配置文件里修改</a:t>
            </a:r>
            <a:endParaRPr kumimoji="1" lang="en-US" altLang="zh-CN" sz="14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这里使秘密变为空，不填写。如果有，删掉。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222E61-50C5-9C44-AF2E-659C22A8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551" y="2230543"/>
            <a:ext cx="4510163" cy="21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2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在浏览器中再次打开靶场</a:t>
            </a:r>
            <a:r>
              <a:rPr lang="en-US" altLang="zh-CN" sz="1800" dirty="0">
                <a:latin typeface="+mn-lt"/>
              </a:rPr>
              <a:t>,</a:t>
            </a:r>
            <a:r>
              <a:rPr lang="zh-CN" altLang="en-US" sz="1800" dirty="0">
                <a:latin typeface="+mn-lt"/>
              </a:rPr>
              <a:t>登陆</a:t>
            </a:r>
            <a:r>
              <a:rPr lang="en-US" altLang="zh-CN" sz="1800" dirty="0">
                <a:latin typeface="+mn-lt"/>
              </a:rPr>
              <a:t>127.0.0.1/DVWA/</a:t>
            </a:r>
            <a:r>
              <a:rPr lang="en-US" altLang="zh-CN" sz="1800" dirty="0" err="1">
                <a:latin typeface="+mn-lt"/>
              </a:rPr>
              <a:t>login.php</a:t>
            </a: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9" y="2059731"/>
            <a:ext cx="7813963" cy="3545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217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登陆成功后，拉到最下面点击创建数据库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D39AC-D522-B04E-BDF2-C149D535B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1672128"/>
            <a:ext cx="85598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22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9" y="1830301"/>
            <a:ext cx="7003267" cy="27140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2036" y="1330036"/>
            <a:ext cx="323272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如果出现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2036" y="4544303"/>
            <a:ext cx="632229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charset="-122"/>
              </a:rPr>
              <a:t>如果出现，那么删除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/opt/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lampp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var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mysql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#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rm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 -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rf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charset="-122"/>
              </a:rPr>
              <a:t>dvwa</a:t>
            </a:r>
            <a:endParaRPr lang="zh-CN" altLang="en-US" sz="14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62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当看到如下提示时说明创建成功，系统会自动跳转到登录页面，默认用户名是</a:t>
            </a:r>
            <a:r>
              <a:rPr lang="en-US" altLang="zh-CN" sz="1800" dirty="0">
                <a:latin typeface="+mn-lt"/>
              </a:rPr>
              <a:t>admin,</a:t>
            </a:r>
            <a:r>
              <a:rPr lang="zh-CN" altLang="en-US" sz="1800" dirty="0">
                <a:latin typeface="+mn-lt"/>
              </a:rPr>
              <a:t>密码是</a:t>
            </a:r>
            <a:r>
              <a:rPr lang="en-US" altLang="zh-CN" sz="1800" dirty="0">
                <a:latin typeface="+mn-lt"/>
              </a:rPr>
              <a:t>password</a:t>
            </a:r>
            <a:r>
              <a:rPr lang="zh-CN" altLang="en-US" sz="1800" dirty="0">
                <a:latin typeface="+mn-lt"/>
              </a:rPr>
              <a:t>，登陆后到如下页面说明登陆成功。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F98D1B-CDDD-B947-8309-A419A7605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4" y="2392589"/>
            <a:ext cx="3035816" cy="31827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18B334-8AEF-334E-A66F-D4396675D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679" y="2464809"/>
            <a:ext cx="5438321" cy="3038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37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734" y="1268186"/>
            <a:ext cx="8104715" cy="4609814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选择 </a:t>
            </a:r>
            <a:r>
              <a:rPr lang="en-US" altLang="zh-CN" sz="1800" dirty="0">
                <a:latin typeface="+mn-lt"/>
              </a:rPr>
              <a:t>DVWA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Security</a:t>
            </a:r>
            <a:r>
              <a:rPr lang="zh-CN" altLang="en-US" sz="1800" dirty="0">
                <a:latin typeface="+mn-lt"/>
              </a:rPr>
              <a:t>标签，将安全等级调整为</a:t>
            </a:r>
            <a:r>
              <a:rPr lang="en-US" altLang="zh-CN" sz="1800" dirty="0">
                <a:latin typeface="+mn-lt"/>
              </a:rPr>
              <a:t>low</a:t>
            </a:r>
            <a:r>
              <a:rPr lang="zh-CN" altLang="en-US" sz="1800" dirty="0">
                <a:latin typeface="+mn-lt"/>
              </a:rPr>
              <a:t>，提交。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1CC33-F182-3642-8FBE-5046C2EDB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733" y="2480171"/>
            <a:ext cx="5258486" cy="2536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206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dirty="0"/>
              <a:t>Brute Force</a:t>
            </a:r>
            <a:r>
              <a:rPr lang="zh-CN" altLang="en-US" sz="1800" dirty="0"/>
              <a:t>，即暴力（破解），是指黑客利用密码字典，使用穷举法猜解出用户口令，是现在最为广泛使用的攻击手法之一，如</a:t>
            </a:r>
            <a:r>
              <a:rPr lang="en-US" altLang="zh-CN" sz="1800" dirty="0"/>
              <a:t>2014</a:t>
            </a:r>
            <a:r>
              <a:rPr lang="zh-CN" altLang="en-US" sz="1800" dirty="0"/>
              <a:t>年轰动全国的</a:t>
            </a:r>
            <a:r>
              <a:rPr lang="en-US" altLang="zh-CN" sz="1800" dirty="0"/>
              <a:t>12306“</a:t>
            </a:r>
            <a:r>
              <a:rPr lang="zh-CN" altLang="en-US" sz="1800" dirty="0"/>
              <a:t>撞库”事件，实质就是暴力破解攻击。</a:t>
            </a:r>
            <a:endParaRPr lang="en-US" altLang="zh-CN" sz="1800" dirty="0"/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下图默认密码为</a:t>
            </a:r>
            <a:r>
              <a:rPr lang="en-US" altLang="zh-CN" sz="1800" dirty="0"/>
              <a:t>password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20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93"/>
          <a:stretch/>
        </p:blipFill>
        <p:spPr>
          <a:xfrm>
            <a:off x="1086006" y="3084642"/>
            <a:ext cx="6210722" cy="2392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39208" y="355885"/>
            <a:ext cx="8153399" cy="575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700" spc="-110" baseline="0">
                <a:solidFill>
                  <a:srgbClr val="358CC1"/>
                </a:solidFill>
                <a:effectLst/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+mn-ea"/>
              </a:rPr>
              <a:t>实验目的</a:t>
            </a:r>
          </a:p>
        </p:txBody>
      </p:sp>
      <p:sp>
        <p:nvSpPr>
          <p:cNvPr id="4" name="内容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48734" y="1282700"/>
            <a:ext cx="8104715" cy="460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just" defTabSz="914400" rtl="0" eaLnBrk="1" latinLnBrk="0" hangingPunct="1">
              <a:spcBef>
                <a:spcPts val="0"/>
              </a:spcBef>
              <a:spcAft>
                <a:spcPts val="0"/>
              </a:spcAft>
              <a:buSzPct val="60000"/>
              <a:buFont typeface="黑体" panose="02010609060101010101" charset="-122"/>
              <a:buChar char="〉"/>
              <a:defRPr sz="2400" kern="1200" baseline="0">
                <a:solidFill>
                  <a:srgbClr val="47494B"/>
                </a:solidFill>
                <a:latin typeface="+mn-ea"/>
                <a:ea typeface="+mn-ea"/>
                <a:cs typeface="+mn-ea"/>
              </a:defRPr>
            </a:lvl1pPr>
            <a:lvl2pPr marL="631825" indent="-268605" algn="just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454749"/>
              </a:buClr>
              <a:buFont typeface="Arial" panose="020B0604020202020204" pitchFamily="34" charset="0"/>
              <a:buChar char="•"/>
              <a:tabLst>
                <a:tab pos="712470" algn="l"/>
              </a:tabLst>
              <a:defRPr sz="2000" kern="1200" baseline="0">
                <a:solidFill>
                  <a:srgbClr val="47494B"/>
                </a:solidFill>
                <a:latin typeface="+mn-ea"/>
                <a:ea typeface="+mn-ea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+mn-ea"/>
                <a:ea typeface="+mn-ea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+mn-ea"/>
                <a:ea typeface="+mn-ea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+mn-ea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94B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搭建安全靶场，熟悉常见的</a:t>
            </a:r>
            <a:r>
              <a:rPr lang="en-US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安全漏洞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了解并掌握相关工具寻找漏洞及注入点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</a:rPr>
              <a:t>掌握</a:t>
            </a:r>
            <a:r>
              <a:rPr lang="zh-CN" altLang="en-US" dirty="0">
                <a:latin typeface="Arial" panose="020B0604020202020204" pitchFamily="34" charset="0"/>
              </a:rPr>
              <a:t>漏洞的保护方式</a:t>
            </a: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15875" indent="-15875" algn="l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/>
              <a:t>用到的工具： </a:t>
            </a:r>
            <a:r>
              <a:rPr lang="en-US" altLang="zh-CN" sz="1400" dirty="0"/>
              <a:t>Burp</a:t>
            </a:r>
            <a:r>
              <a:rPr lang="zh-CN" altLang="en-US" sz="1400" dirty="0"/>
              <a:t> </a:t>
            </a:r>
            <a:r>
              <a:rPr lang="en-US" altLang="zh-CN" sz="1400" dirty="0"/>
              <a:t>Suite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/>
              <a:t>Burp Suite</a:t>
            </a:r>
            <a:r>
              <a:rPr lang="zh-CN" altLang="en-US" sz="1400" dirty="0"/>
              <a:t>是一个集成化的渗透测试工具，它集合了多种渗透测试组件，使我们自动化地或手工地能更好的完成对</a:t>
            </a:r>
            <a:r>
              <a:rPr lang="en-US" altLang="zh-CN" sz="1400" dirty="0"/>
              <a:t>web</a:t>
            </a:r>
            <a:r>
              <a:rPr lang="zh-CN" altLang="en-US" sz="1400" dirty="0"/>
              <a:t>应用的渗透测试和攻击。</a:t>
            </a:r>
            <a:endParaRPr lang="en-US" altLang="zh-CN" sz="1100" dirty="0"/>
          </a:p>
          <a:p>
            <a:r>
              <a:rPr lang="zh-CN" altLang="en-US" sz="1600" dirty="0">
                <a:latin typeface="+mn-lt"/>
              </a:rPr>
              <a:t>安装过程：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1.</a:t>
            </a:r>
            <a:r>
              <a:rPr lang="zh-CN" altLang="en-US" sz="1800" b="1" dirty="0"/>
              <a:t>安装</a:t>
            </a:r>
            <a:r>
              <a:rPr lang="en-US" altLang="zh-CN" sz="1800" b="1" dirty="0"/>
              <a:t>java</a:t>
            </a:r>
            <a:r>
              <a:rPr lang="zh-CN" altLang="en-US" sz="1800" b="1" dirty="0"/>
              <a:t>环境</a:t>
            </a:r>
            <a:endParaRPr lang="en-US" altLang="zh-CN" sz="1800" b="1" dirty="0"/>
          </a:p>
          <a:p>
            <a:pPr algn="l"/>
            <a:r>
              <a:rPr lang="en-US" altLang="zh-CN" sz="1800" dirty="0"/>
              <a:t> </a:t>
            </a:r>
            <a:r>
              <a:rPr lang="en-US" altLang="zh-CN" dirty="0" err="1"/>
              <a:t>sudo</a:t>
            </a:r>
            <a:r>
              <a:rPr lang="en-US" altLang="zh-CN" dirty="0"/>
              <a:t> apt-get install openjdk-8-jdk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运行</a:t>
            </a:r>
            <a:r>
              <a:rPr lang="en-US" altLang="zh-CN" sz="1800" dirty="0" err="1"/>
              <a:t>burpsuite</a:t>
            </a:r>
            <a:endParaRPr lang="en-US" altLang="zh-CN" sz="1800" dirty="0"/>
          </a:p>
          <a:p>
            <a:r>
              <a:rPr lang="en-US" altLang="zh-CN" sz="1800" dirty="0" err="1"/>
              <a:t>sudo</a:t>
            </a:r>
            <a:r>
              <a:rPr lang="en-US" altLang="zh-CN" sz="1800" dirty="0"/>
              <a:t> java -jar burpsuite_community_v1.7.36.jar</a:t>
            </a:r>
          </a:p>
          <a:p>
            <a:r>
              <a:rPr lang="zh-CN" altLang="en-US" sz="1800" dirty="0"/>
              <a:t>使用默认配置下一步，打开软件</a:t>
            </a:r>
          </a:p>
          <a:p>
            <a:endParaRPr lang="en-US" altLang="zh-CN" sz="1800" b="1" dirty="0"/>
          </a:p>
          <a:p>
            <a:pPr algn="l">
              <a:lnSpc>
                <a:spcPct val="150000"/>
              </a:lnSpc>
            </a:pPr>
            <a:endParaRPr lang="zh-CN" altLang="en-US" sz="20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D177B1-E503-EF41-80F3-135EE0853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47" y="3303703"/>
            <a:ext cx="7253199" cy="815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45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dirty="0"/>
              <a:t>Burp</a:t>
            </a:r>
            <a:r>
              <a:rPr lang="zh-CN" altLang="en-US" sz="1800" dirty="0"/>
              <a:t> </a:t>
            </a:r>
            <a:r>
              <a:rPr lang="en-US" altLang="zh-CN" sz="1800" dirty="0"/>
              <a:t>Suite</a:t>
            </a:r>
            <a:r>
              <a:rPr lang="zh-CN" altLang="en-US" sz="1800" dirty="0"/>
              <a:t>界面</a:t>
            </a:r>
            <a:endParaRPr lang="zh-CN" altLang="en-US" sz="20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C889F-5698-7C41-AD29-4889CA566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1739900"/>
            <a:ext cx="7861300" cy="337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04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首先，我们设置一下浏览器的代理</a:t>
            </a:r>
            <a:r>
              <a:rPr lang="en-US" altLang="zh-CN" dirty="0" err="1"/>
              <a:t>ip</a:t>
            </a:r>
            <a:r>
              <a:rPr lang="zh-CN" altLang="en-US" dirty="0"/>
              <a:t>。</a:t>
            </a:r>
            <a:r>
              <a:rPr lang="en-US" altLang="zh-CN" dirty="0" err="1"/>
              <a:t>ip</a:t>
            </a:r>
            <a:r>
              <a:rPr lang="zh-CN" altLang="en-US" dirty="0"/>
              <a:t>为</a:t>
            </a:r>
            <a:r>
              <a:rPr lang="en-US" altLang="zh-CN" dirty="0"/>
              <a:t>127.0.0.1</a:t>
            </a:r>
            <a:r>
              <a:rPr lang="zh-CN" altLang="en-US" dirty="0"/>
              <a:t>，端口为</a:t>
            </a:r>
            <a:r>
              <a:rPr lang="en-US" altLang="zh-CN" dirty="0"/>
              <a:t>8080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>
              <a:lnSpc>
                <a:spcPct val="150000"/>
              </a:lnSpc>
            </a:pPr>
            <a:endParaRPr lang="zh-CN" altLang="en-US" sz="20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A884B3-CCA8-8648-A224-356760988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950" y="1851479"/>
            <a:ext cx="4584700" cy="4508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B8E8CF6-09EC-B941-8825-452C8F7478B1}"/>
                  </a:ext>
                </a:extLst>
              </p14:cNvPr>
              <p14:cNvContentPartPr/>
              <p14:nvPr/>
            </p14:nvContentPartPr>
            <p14:xfrm>
              <a:off x="6360526" y="5803697"/>
              <a:ext cx="1154520" cy="672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B8E8CF6-09EC-B941-8825-452C8F747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1886" y="5794697"/>
                <a:ext cx="1172160" cy="68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078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/>
              <a:t>首先，我们设置一下浏览器的代理</a:t>
            </a:r>
            <a:r>
              <a:rPr lang="en-US" altLang="zh-CN" dirty="0" err="1"/>
              <a:t>ip</a:t>
            </a:r>
            <a:r>
              <a:rPr lang="zh-CN" altLang="en-US" dirty="0"/>
              <a:t>。</a:t>
            </a:r>
            <a:r>
              <a:rPr lang="en-US" altLang="zh-CN" dirty="0" err="1"/>
              <a:t>ip</a:t>
            </a:r>
            <a:r>
              <a:rPr lang="zh-CN" altLang="en-US" dirty="0"/>
              <a:t>为</a:t>
            </a:r>
            <a:r>
              <a:rPr lang="en-US" altLang="zh-CN" dirty="0"/>
              <a:t>127.0.0.1</a:t>
            </a:r>
            <a:r>
              <a:rPr lang="zh-CN" altLang="en-US" dirty="0"/>
              <a:t>，端口为</a:t>
            </a:r>
            <a:r>
              <a:rPr lang="en-US" altLang="zh-CN" dirty="0"/>
              <a:t>8080</a:t>
            </a:r>
            <a:r>
              <a:rPr lang="zh-CN" altLang="en-US" dirty="0"/>
              <a:t>。同时将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中的内容删去</a:t>
            </a:r>
            <a:r>
              <a:rPr lang="en-US" altLang="zh-CN" dirty="0"/>
              <a:t>.</a:t>
            </a:r>
          </a:p>
          <a:p>
            <a:pPr algn="l">
              <a:lnSpc>
                <a:spcPct val="150000"/>
              </a:lnSpc>
            </a:pPr>
            <a:endParaRPr lang="zh-CN" altLang="en-US" sz="20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C2F1939-250C-AE44-8778-9B3AE96D257A}"/>
                  </a:ext>
                </a:extLst>
              </p14:cNvPr>
              <p14:cNvContentPartPr/>
              <p14:nvPr/>
            </p14:nvContentPartPr>
            <p14:xfrm>
              <a:off x="4950766" y="4410137"/>
              <a:ext cx="3960" cy="3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C2F1939-250C-AE44-8778-9B3AE96D2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1766" y="4401497"/>
                <a:ext cx="2160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324802E-83E9-0145-BD85-10334DEF3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654" y="2421651"/>
            <a:ext cx="6278604" cy="39769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2AD1A8C-0AFB-AF45-B323-6EBE3085CBF2}"/>
                  </a:ext>
                </a:extLst>
              </p14:cNvPr>
              <p14:cNvContentPartPr/>
              <p14:nvPr/>
            </p14:nvContentPartPr>
            <p14:xfrm>
              <a:off x="1236646" y="5065697"/>
              <a:ext cx="1909080" cy="7232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2AD1A8C-0AFB-AF45-B323-6EBE3085CB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8006" y="5056697"/>
                <a:ext cx="1926720" cy="74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91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000" dirty="0">
                <a:latin typeface="+mn-lt"/>
              </a:rPr>
              <a:t>刷新页面，发现软件成功拦截到了包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877E1-31DE-E240-89A9-444F00B60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" y="1962150"/>
            <a:ext cx="6502400" cy="439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7694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000" dirty="0">
                <a:latin typeface="+mn-lt"/>
              </a:rPr>
              <a:t>接下来随便填写一个</a:t>
            </a:r>
            <a:r>
              <a:rPr lang="en-US" altLang="zh-CN" sz="2000" dirty="0">
                <a:latin typeface="+mn-lt"/>
              </a:rPr>
              <a:t>·</a:t>
            </a:r>
            <a:r>
              <a:rPr lang="zh-CN" altLang="en-US" sz="2000" dirty="0">
                <a:latin typeface="+mn-lt"/>
              </a:rPr>
              <a:t>账号密码，然后提交登录，软件拦截到了包，并且发现账号和密码是明文传输的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70C53-A90D-FF42-B55C-0464A39F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87" y="2355850"/>
            <a:ext cx="3991943" cy="23671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5640DB-783B-464C-8D88-A0741594C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824264"/>
            <a:ext cx="3628413" cy="1209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58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000" dirty="0">
                <a:latin typeface="+mn-lt"/>
              </a:rPr>
              <a:t>点击</a:t>
            </a:r>
            <a:r>
              <a:rPr lang="en-US" altLang="zh-CN" sz="2000" dirty="0">
                <a:latin typeface="+mn-lt"/>
              </a:rPr>
              <a:t>action</a:t>
            </a:r>
            <a:r>
              <a:rPr lang="zh-CN" altLang="en-US" sz="2000" dirty="0">
                <a:latin typeface="+mn-lt"/>
              </a:rPr>
              <a:t> 选择 </a:t>
            </a:r>
            <a:r>
              <a:rPr lang="en-US" altLang="zh-CN" sz="2000" dirty="0">
                <a:latin typeface="+mn-lt"/>
              </a:rPr>
              <a:t>send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to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Intruder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,</a:t>
            </a:r>
            <a:r>
              <a:rPr lang="zh-CN" altLang="en-US" sz="2000" dirty="0">
                <a:latin typeface="+mn-lt"/>
              </a:rPr>
              <a:t>将包发送到</a:t>
            </a:r>
            <a:r>
              <a:rPr lang="en-US" altLang="zh-CN" sz="2000" dirty="0">
                <a:latin typeface="+mn-lt"/>
              </a:rPr>
              <a:t>Intruder</a:t>
            </a:r>
            <a:r>
              <a:rPr lang="zh-CN" altLang="en-US" sz="2000" dirty="0">
                <a:latin typeface="+mn-lt"/>
              </a:rPr>
              <a:t>模块，准备构造爆破包。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252AB-314B-0C42-BF3B-5922AFBA4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08" y="2329121"/>
            <a:ext cx="5629013" cy="3246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201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+mn-lt"/>
              </a:rPr>
              <a:t>该模块默认会将所有参数自动标记，我们在</a:t>
            </a:r>
            <a:r>
              <a:rPr lang="en-US" altLang="zh-CN" sz="1400" dirty="0">
                <a:latin typeface="+mn-lt"/>
              </a:rPr>
              <a:t>low</a:t>
            </a:r>
            <a:r>
              <a:rPr lang="zh-CN" altLang="en-US" sz="1400" dirty="0">
                <a:latin typeface="+mn-lt"/>
              </a:rPr>
              <a:t>模式下只需要爆破密码，点击</a:t>
            </a:r>
            <a:r>
              <a:rPr lang="en-US" altLang="zh-CN" sz="1400" dirty="0">
                <a:latin typeface="+mn-lt"/>
              </a:rPr>
              <a:t>clear</a:t>
            </a:r>
            <a:r>
              <a:rPr lang="zh-CN" altLang="en-US" sz="1400" dirty="0">
                <a:latin typeface="+mn-lt"/>
              </a:rPr>
              <a:t>先清除自动标记的参数，然后手动选中密码，按</a:t>
            </a:r>
            <a:r>
              <a:rPr lang="en-US" altLang="zh-CN" sz="1400" dirty="0">
                <a:latin typeface="+mn-lt"/>
              </a:rPr>
              <a:t>add</a:t>
            </a:r>
            <a:r>
              <a:rPr lang="zh-CN" altLang="en-US" sz="1400" dirty="0">
                <a:latin typeface="+mn-lt"/>
              </a:rPr>
              <a:t>标记参数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0D3314-8BBA-CA40-B6C8-BB47E513D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059" y="3032656"/>
            <a:ext cx="1371134" cy="156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7C972D-6BA4-F745-9895-597E6B95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91" y="2090548"/>
            <a:ext cx="5045398" cy="3043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607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Brute Force </a:t>
            </a:r>
            <a:r>
              <a:rPr lang="zh-CN" altLang="en-US" dirty="0">
                <a:latin typeface="+mj-lt"/>
                <a:ea typeface="+mj-ea"/>
                <a:sym typeface="+mn-ea"/>
              </a:rPr>
              <a:t>暴力破解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+mn-lt"/>
              </a:rPr>
              <a:t>然后点击</a:t>
            </a:r>
            <a:r>
              <a:rPr lang="en-US" altLang="zh-CN" sz="1400" dirty="0">
                <a:latin typeface="+mn-lt"/>
              </a:rPr>
              <a:t>payload</a:t>
            </a:r>
            <a:r>
              <a:rPr lang="zh-CN" altLang="en-US" sz="1400" dirty="0">
                <a:latin typeface="+mn-lt"/>
              </a:rPr>
              <a:t>标签，在</a:t>
            </a:r>
            <a:r>
              <a:rPr lang="en-US" altLang="zh-CN" sz="1400" dirty="0">
                <a:latin typeface="+mn-lt"/>
              </a:rPr>
              <a:t>simple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list</a:t>
            </a:r>
            <a:r>
              <a:rPr lang="zh-CN" altLang="en-US" sz="1400" dirty="0">
                <a:latin typeface="+mn-lt"/>
              </a:rPr>
              <a:t>中添加字典，随便填加几个或者导入字典文件都行，添加完成后点击</a:t>
            </a:r>
            <a:r>
              <a:rPr lang="en-US" altLang="zh-CN" sz="1400" dirty="0">
                <a:latin typeface="+mn-lt"/>
              </a:rPr>
              <a:t>start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attack.</a:t>
            </a:r>
            <a:r>
              <a:rPr lang="zh-CN" altLang="en-US" sz="1400" dirty="0">
                <a:latin typeface="+mn-lt"/>
              </a:rPr>
              <a:t>查看结果，发现有一个包返回的长度跟别的都不一样，就是爆破正确的密码，然后返回页面，输入密码登录，发现登陆成功。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D5D4F7-F936-E946-A43C-998F4948A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08" y="2346121"/>
            <a:ext cx="3897900" cy="25556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3AC28C-636A-DE4A-8772-42318E5E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194" y="2043909"/>
            <a:ext cx="3709073" cy="17803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CE1B5E-0FD6-2F4D-B8D1-C78721809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215" y="3892711"/>
            <a:ext cx="2007927" cy="16516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604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SQL</a:t>
            </a:r>
            <a:r>
              <a:rPr lang="zh-CN" altLang="en-US" dirty="0">
                <a:latin typeface="+mj-lt"/>
                <a:ea typeface="+mj-ea"/>
                <a:sym typeface="+mn-ea"/>
              </a:rPr>
              <a:t>注入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400" b="1" dirty="0">
                <a:latin typeface="+mn-lt"/>
              </a:rPr>
              <a:t>SQL</a:t>
            </a:r>
            <a:r>
              <a:rPr lang="zh-CN" altLang="en-US" sz="1400" b="1" dirty="0">
                <a:latin typeface="+mn-lt"/>
              </a:rPr>
              <a:t>注入介绍</a:t>
            </a:r>
            <a:r>
              <a:rPr lang="zh-CN" altLang="en-US" sz="1400" dirty="0">
                <a:latin typeface="+mn-lt"/>
              </a:rPr>
              <a:t>：</a:t>
            </a:r>
            <a:endParaRPr lang="en-US" altLang="zh-CN" sz="14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注入是另一种很常见的攻击方式，主要的攻击方式是通过把</a:t>
            </a: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命令插入到</a:t>
            </a:r>
            <a:r>
              <a:rPr lang="en-US" altLang="zh-CN" sz="1400" dirty="0">
                <a:latin typeface="+mn-lt"/>
              </a:rPr>
              <a:t>Web</a:t>
            </a:r>
            <a:r>
              <a:rPr lang="zh-CN" altLang="en-US" sz="1400" dirty="0">
                <a:latin typeface="+mn-lt"/>
              </a:rPr>
              <a:t>表单或页面请求的查询字符串，最终达到欺骗服务器执行恶意的</a:t>
            </a: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命令。</a:t>
            </a:r>
            <a:endParaRPr lang="en-US" altLang="zh-CN" sz="14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b="1" dirty="0">
                <a:latin typeface="+mn-lt"/>
              </a:rPr>
              <a:t>注入方式分析</a:t>
            </a:r>
            <a:r>
              <a:rPr lang="zh-CN" altLang="en-US" sz="1400" dirty="0">
                <a:latin typeface="+mn-lt"/>
              </a:rPr>
              <a:t>：</a:t>
            </a:r>
            <a:endParaRPr lang="en-US" altLang="zh-CN" sz="14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+mn-lt"/>
              </a:rPr>
              <a:t>引起</a:t>
            </a: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注入</a:t>
            </a:r>
            <a:r>
              <a:rPr lang="zh-CN" altLang="en-US" sz="1400">
                <a:latin typeface="+mn-lt"/>
              </a:rPr>
              <a:t>漏洞的原因，</a:t>
            </a:r>
            <a:r>
              <a:rPr lang="zh-CN" altLang="en-US" sz="1400" dirty="0">
                <a:latin typeface="+mn-lt"/>
              </a:rPr>
              <a:t>一般是由于</a:t>
            </a:r>
            <a:r>
              <a:rPr lang="en-US" altLang="zh-CN" sz="1400" dirty="0">
                <a:latin typeface="+mn-lt"/>
              </a:rPr>
              <a:t>web</a:t>
            </a:r>
            <a:r>
              <a:rPr lang="zh-CN" altLang="en-US" sz="1400" dirty="0">
                <a:latin typeface="+mn-lt"/>
              </a:rPr>
              <a:t>服务没有对传递的数据中的关键词过滤导致的。</a:t>
            </a:r>
            <a:endParaRPr lang="en-US" altLang="zh-CN" sz="14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+mn-lt"/>
              </a:rPr>
              <a:t>在用户的输入有转义字符时 ，它会被传递给一个</a:t>
            </a:r>
            <a:r>
              <a:rPr lang="en-US" altLang="zh-CN" sz="1400" dirty="0">
                <a:latin typeface="+mn-lt"/>
              </a:rPr>
              <a:t>SQL </a:t>
            </a:r>
            <a:r>
              <a:rPr lang="zh-CN" altLang="en-US" sz="1400" dirty="0">
                <a:latin typeface="+mn-lt"/>
              </a:rPr>
              <a:t>语句。这样就会导致应用程序的终端用户对数据库上的语句实施操纵 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E9F64-C879-1843-8393-1ED01C006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29" y="3735605"/>
            <a:ext cx="5929821" cy="19319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16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zh-CN" altLang="en-US" dirty="0">
                <a:latin typeface="+mj-lt"/>
                <a:ea typeface="+mj-ea"/>
              </a:rPr>
              <a:t>实验内容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+mn-lt"/>
              </a:rPr>
              <a:t>1.</a:t>
            </a:r>
            <a:r>
              <a:rPr lang="zh-CN" altLang="en-US" dirty="0">
                <a:latin typeface="+mn-lt"/>
              </a:rPr>
              <a:t>爆破登陆</a:t>
            </a:r>
          </a:p>
          <a:p>
            <a:pPr algn="l">
              <a:lnSpc>
                <a:spcPct val="150000"/>
              </a:lnSpc>
            </a:pPr>
            <a:endParaRPr lang="zh-CN" altLang="en-US" sz="800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</a:rPr>
              <a:t>使用</a:t>
            </a:r>
            <a:r>
              <a:rPr lang="en-US" altLang="zh-CN" sz="1600" dirty="0">
                <a:latin typeface="+mn-lt"/>
              </a:rPr>
              <a:t>burp</a:t>
            </a:r>
            <a:r>
              <a:rPr lang="zh-CN" altLang="en-US" sz="1600" dirty="0">
                <a:latin typeface="+mn-lt"/>
              </a:rPr>
              <a:t> </a:t>
            </a:r>
            <a:r>
              <a:rPr lang="en-US" altLang="zh-CN" sz="1600" dirty="0">
                <a:latin typeface="+mn-lt"/>
              </a:rPr>
              <a:t>suite</a:t>
            </a:r>
            <a:r>
              <a:rPr lang="zh-CN" altLang="en-US" sz="1600" dirty="0">
                <a:latin typeface="+mn-lt"/>
              </a:rPr>
              <a:t>工具拦截包并使用字典暴力破解密码登陆</a:t>
            </a:r>
            <a:endParaRPr lang="en-US" altLang="zh-CN" sz="1600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+mn-lt"/>
              </a:rPr>
              <a:t>2.SQL</a:t>
            </a:r>
            <a:r>
              <a:rPr lang="zh-CN" altLang="en-US" dirty="0">
                <a:latin typeface="+mn-lt"/>
              </a:rPr>
              <a:t>注入</a:t>
            </a:r>
            <a:endParaRPr lang="en-US" altLang="zh-CN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</a:rPr>
              <a:t>了解</a:t>
            </a:r>
            <a:r>
              <a:rPr lang="en-US" altLang="zh-CN" sz="1600" dirty="0">
                <a:latin typeface="+mn-lt"/>
              </a:rPr>
              <a:t>SQL</a:t>
            </a:r>
            <a:r>
              <a:rPr lang="zh-CN" altLang="en-US" sz="1600" dirty="0">
                <a:latin typeface="+mn-lt"/>
              </a:rPr>
              <a:t>注入原理并利用漏洞</a:t>
            </a:r>
          </a:p>
          <a:p>
            <a:pPr algn="l">
              <a:lnSpc>
                <a:spcPct val="150000"/>
              </a:lnSpc>
            </a:pPr>
            <a:endParaRPr lang="zh-CN" altLang="en-US" sz="800" dirty="0">
              <a:latin typeface="+mn-lt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+mn-lt"/>
              </a:rPr>
              <a:t>3. </a:t>
            </a:r>
            <a:r>
              <a:rPr lang="zh-CN" altLang="en-US" dirty="0">
                <a:latin typeface="+mn-lt"/>
              </a:rPr>
              <a:t>中间人攻击</a:t>
            </a:r>
            <a:endParaRPr lang="en-US" altLang="zh-CN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latin typeface="+mn-lt"/>
              </a:rPr>
              <a:t>使用</a:t>
            </a:r>
            <a:r>
              <a:rPr lang="en-US" altLang="zh-CN" sz="1600" dirty="0" err="1"/>
              <a:t>Ettercap+driftnet</a:t>
            </a:r>
            <a:r>
              <a:rPr lang="zh-CN" altLang="en-US" sz="1600" dirty="0">
                <a:latin typeface="+mn-lt"/>
              </a:rPr>
              <a:t>软件建立中间人攻击并监听图片</a:t>
            </a:r>
            <a:endParaRPr lang="en-US" altLang="zh-CN" sz="16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zh-CN" altLang="en-US" sz="16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en-US" altLang="zh-CN" dirty="0">
                <a:latin typeface="+mj-lt"/>
                <a:ea typeface="+mj-ea"/>
                <a:sym typeface="+mn-ea"/>
              </a:rPr>
              <a:t>SQL</a:t>
            </a:r>
            <a:r>
              <a:rPr lang="zh-CN" altLang="en-US" dirty="0">
                <a:latin typeface="+mj-lt"/>
                <a:ea typeface="+mj-ea"/>
                <a:sym typeface="+mn-ea"/>
              </a:rPr>
              <a:t>注入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dirty="0">
                <a:latin typeface="+mn-lt"/>
              </a:rPr>
              <a:t>还是在刚才的界面，在用户名一栏输入 </a:t>
            </a:r>
            <a:r>
              <a:rPr lang="en-US" altLang="zh-CN" sz="1400" dirty="0">
                <a:latin typeface="+mn-lt"/>
              </a:rPr>
              <a:t>admin’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or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‘1’=‘1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,</a:t>
            </a:r>
            <a:r>
              <a:rPr lang="zh-CN" altLang="en-US" sz="1400" dirty="0">
                <a:latin typeface="+mn-lt"/>
              </a:rPr>
              <a:t>密码留空，发现还是可以成功登陆，说明该页面存在</a:t>
            </a:r>
            <a:r>
              <a:rPr lang="en-US" altLang="zh-CN" sz="1400" dirty="0">
                <a:latin typeface="+mn-lt"/>
              </a:rPr>
              <a:t>SQL</a:t>
            </a:r>
            <a:r>
              <a:rPr lang="zh-CN" altLang="en-US" sz="1400" dirty="0">
                <a:latin typeface="+mn-lt"/>
              </a:rPr>
              <a:t>注入漏洞，</a:t>
            </a:r>
            <a:r>
              <a:rPr lang="zh-CN" altLang="en-US" sz="1400" dirty="0">
                <a:solidFill>
                  <a:srgbClr val="FF0000"/>
                </a:solidFill>
                <a:latin typeface="+mn-lt"/>
              </a:rPr>
              <a:t>英文引号</a:t>
            </a:r>
            <a:r>
              <a:rPr lang="zh-CN" altLang="en-US" sz="1400" dirty="0">
                <a:latin typeface="+mn-lt"/>
              </a:rPr>
              <a:t>！！</a:t>
            </a:r>
            <a:endParaRPr lang="en-US" altLang="zh-CN" sz="14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400" dirty="0">
                <a:latin typeface="+mn-lt"/>
              </a:rPr>
              <a:t>	</a:t>
            </a:r>
            <a:endParaRPr lang="zh-CN" altLang="en-US" sz="14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AB295A-580F-DB47-8D6A-E2F67BCF7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56" y="1761729"/>
            <a:ext cx="1855899" cy="14847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745D8F-3467-B340-AC74-599B034FFB7A}"/>
              </a:ext>
            </a:extLst>
          </p:cNvPr>
          <p:cNvSpPr/>
          <p:nvPr/>
        </p:nvSpPr>
        <p:spPr>
          <a:xfrm>
            <a:off x="448734" y="3262110"/>
            <a:ext cx="837221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B6EA1"/>
                </a:solidFill>
                <a:latin typeface="Menlo" panose="020B0609030804020204" pitchFamily="49" charset="0"/>
              </a:rPr>
              <a:t>&lt;?</a:t>
            </a:r>
            <a:r>
              <a:rPr lang="en-US" altLang="zh-CN" sz="1100" dirty="0" err="1">
                <a:solidFill>
                  <a:srgbClr val="2B6EA1"/>
                </a:solidFill>
                <a:latin typeface="Menlo" panose="020B0609030804020204" pitchFamily="49" charset="0"/>
              </a:rPr>
              <a:t>php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b="1" dirty="0" err="1">
                <a:solidFill>
                  <a:srgbClr val="444444"/>
                </a:solidFill>
                <a:latin typeface="Menlo" panose="020B0609030804020204" pitchFamily="49" charset="0"/>
              </a:rPr>
              <a:t>isset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($_GET[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'Login'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])){ </a:t>
            </a:r>
          </a:p>
          <a:p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Getusername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 $user=$_GET[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'username’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]; </a:t>
            </a:r>
          </a:p>
          <a:p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Getpassword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 $pass=$_GET[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'password'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]; $pass=md5($pass); </a:t>
            </a:r>
          </a:p>
          <a:p>
            <a:endParaRPr lang="en-US" altLang="zh-CN" sz="1100" dirty="0">
              <a:solidFill>
                <a:srgbClr val="444444"/>
              </a:solidFill>
              <a:latin typeface="Menlo" panose="020B0609030804020204" pitchFamily="49" charset="0"/>
            </a:endParaRPr>
          </a:p>
          <a:p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Checkthedatabase</a:t>
            </a:r>
            <a:endParaRPr lang="en-US" altLang="zh-CN" sz="1100" dirty="0">
              <a:solidFill>
                <a:srgbClr val="888888"/>
              </a:solidFill>
              <a:latin typeface="Menlo" panose="020B0609030804020204" pitchFamily="49" charset="0"/>
            </a:endParaRPr>
          </a:p>
          <a:p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$query=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"SELECT*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FROM`users`WHEREuser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='$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user'ANDpassword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='$pass';"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; $result=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mysql_query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($query)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ordie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'&lt;pre&gt;'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mysql_error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().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'&lt;/pre&gt;’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); </a:t>
            </a:r>
          </a:p>
          <a:p>
            <a:endParaRPr lang="en-US" altLang="zh-CN" sz="1100" b="1" dirty="0">
              <a:solidFill>
                <a:srgbClr val="444444"/>
              </a:solidFill>
              <a:latin typeface="Menlo" panose="020B0609030804020204" pitchFamily="49" charset="0"/>
            </a:endParaRPr>
          </a:p>
          <a:p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($result&amp;&amp;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mysql_num_rows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($result)==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1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){ </a:t>
            </a:r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Getusersdetails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 	$avatar=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mysql_result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($result,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0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"avatar"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); </a:t>
            </a:r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Loginsuccessful</a:t>
            </a:r>
            <a:endParaRPr lang="en-US" altLang="zh-CN" sz="1100" b="1" dirty="0">
              <a:solidFill>
                <a:srgbClr val="444444"/>
              </a:solidFill>
              <a:latin typeface="Menlo" panose="020B0609030804020204" pitchFamily="49" charset="0"/>
            </a:endParaRPr>
          </a:p>
          <a:p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	echo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"&lt;p&gt;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Welcometothepasswordprotectedarea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{$user}&lt;/p&gt;"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; </a:t>
            </a:r>
          </a:p>
          <a:p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	echo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"&lt;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imgsrc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="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{$avatar}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"/&gt;"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; } </a:t>
            </a:r>
          </a:p>
          <a:p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else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	</a:t>
            </a:r>
            <a:r>
              <a:rPr lang="en-US" altLang="zh-CN" sz="1100" dirty="0">
                <a:solidFill>
                  <a:srgbClr val="888888"/>
                </a:solidFill>
                <a:latin typeface="Menlo" panose="020B0609030804020204" pitchFamily="49" charset="0"/>
              </a:rPr>
              <a:t>//</a:t>
            </a:r>
            <a:r>
              <a:rPr lang="en-US" altLang="zh-CN" sz="1100" dirty="0" err="1">
                <a:solidFill>
                  <a:srgbClr val="888888"/>
                </a:solidFill>
                <a:latin typeface="Menlo" panose="020B0609030804020204" pitchFamily="49" charset="0"/>
              </a:rPr>
              <a:t>Loginfailed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CN" sz="1100" b="1" dirty="0">
                <a:solidFill>
                  <a:srgbClr val="444444"/>
                </a:solidFill>
                <a:latin typeface="Menlo" panose="020B0609030804020204" pitchFamily="49" charset="0"/>
              </a:rPr>
              <a:t>	echo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"&lt;pre&gt;&lt;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br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/&gt;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Usernameand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/</a:t>
            </a:r>
            <a:r>
              <a:rPr lang="en-US" altLang="zh-CN" sz="1100" dirty="0" err="1">
                <a:solidFill>
                  <a:srgbClr val="880000"/>
                </a:solidFill>
                <a:latin typeface="Menlo" panose="020B0609030804020204" pitchFamily="49" charset="0"/>
              </a:rPr>
              <a:t>orpasswordincorrect</a:t>
            </a:r>
            <a:r>
              <a:rPr lang="en-US" altLang="zh-CN" sz="1100" dirty="0">
                <a:solidFill>
                  <a:srgbClr val="880000"/>
                </a:solidFill>
                <a:latin typeface="Menlo" panose="020B0609030804020204" pitchFamily="49" charset="0"/>
              </a:rPr>
              <a:t>.&lt;/pre&gt;"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; } </a:t>
            </a:r>
            <a:r>
              <a:rPr lang="en-US" altLang="zh-CN" sz="1100" dirty="0" err="1">
                <a:solidFill>
                  <a:srgbClr val="444444"/>
                </a:solidFill>
                <a:latin typeface="Menlo" panose="020B0609030804020204" pitchFamily="49" charset="0"/>
              </a:rPr>
              <a:t>mysql_close</a:t>
            </a:r>
            <a:r>
              <a:rPr lang="en-US" altLang="zh-CN" sz="1100" dirty="0">
                <a:solidFill>
                  <a:srgbClr val="444444"/>
                </a:solidFill>
                <a:latin typeface="Menlo" panose="020B0609030804020204" pitchFamily="49" charset="0"/>
              </a:rPr>
              <a:t>(); } </a:t>
            </a:r>
            <a:r>
              <a:rPr lang="en-US" altLang="zh-CN" sz="1100" dirty="0">
                <a:solidFill>
                  <a:srgbClr val="2B6EA1"/>
                </a:solidFill>
                <a:latin typeface="Menlo" panose="020B0609030804020204" pitchFamily="49" charset="0"/>
              </a:rPr>
              <a:t>?&gt;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26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latin typeface="+mj-lt"/>
                <a:ea typeface="+mj-ea"/>
                <a:sym typeface="+mn-ea"/>
              </a:rPr>
              <a:t>基于</a:t>
            </a:r>
            <a:r>
              <a:rPr lang="en-US" altLang="zh-CN" dirty="0">
                <a:latin typeface="+mj-lt"/>
                <a:ea typeface="+mj-ea"/>
                <a:sym typeface="+mn-ea"/>
              </a:rPr>
              <a:t>ARP</a:t>
            </a:r>
            <a:r>
              <a:rPr lang="zh-CN" altLang="en-US" dirty="0">
                <a:latin typeface="+mj-lt"/>
                <a:ea typeface="+mj-ea"/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Arp</a:t>
            </a:r>
            <a:r>
              <a:rPr lang="zh-CN" altLang="en-US" dirty="0"/>
              <a:t>协议</a:t>
            </a:r>
          </a:p>
          <a:p>
            <a:r>
              <a:rPr lang="en-US" altLang="zh-CN" sz="1500" dirty="0"/>
              <a:t>ARP</a:t>
            </a:r>
            <a:r>
              <a:rPr lang="zh-CN" altLang="en-US" sz="1500" dirty="0"/>
              <a:t>（</a:t>
            </a:r>
            <a:r>
              <a:rPr lang="en-US" altLang="zh-CN" sz="1500" dirty="0"/>
              <a:t>Address Resolution Protocol</a:t>
            </a:r>
            <a:r>
              <a:rPr lang="zh-CN" altLang="en-US" sz="1500" dirty="0"/>
              <a:t>，地址解析协议）是一个位于</a:t>
            </a:r>
            <a:r>
              <a:rPr lang="en-US" altLang="zh-CN" sz="1500" dirty="0"/>
              <a:t>TCP/IP</a:t>
            </a:r>
            <a:r>
              <a:rPr lang="zh-CN" altLang="en-US" sz="1500" dirty="0"/>
              <a:t>协议栈中的网络层，负责将某个</a:t>
            </a:r>
            <a:r>
              <a:rPr lang="en-US" altLang="zh-CN" sz="1500" dirty="0"/>
              <a:t>IP</a:t>
            </a:r>
            <a:r>
              <a:rPr lang="zh-CN" altLang="en-US" sz="1500" dirty="0"/>
              <a:t>地址解析成对应的</a:t>
            </a:r>
            <a:r>
              <a:rPr lang="en-US" altLang="zh-CN" sz="1500" dirty="0"/>
              <a:t>MAC</a:t>
            </a:r>
            <a:r>
              <a:rPr lang="zh-CN" altLang="en-US" sz="1500" dirty="0"/>
              <a:t>地址。</a:t>
            </a:r>
          </a:p>
          <a:p>
            <a:r>
              <a:rPr lang="zh-CN" altLang="en-US" sz="1500" dirty="0"/>
              <a:t>以太网（局域网）进行信息传输时，不是根据</a:t>
            </a:r>
            <a:r>
              <a:rPr lang="en-US" altLang="zh-CN" sz="1500" dirty="0"/>
              <a:t>IP</a:t>
            </a:r>
            <a:r>
              <a:rPr lang="zh-CN" altLang="en-US" sz="1500" dirty="0"/>
              <a:t>地址进行通信，因为</a:t>
            </a:r>
            <a:r>
              <a:rPr lang="en-US" altLang="zh-CN" sz="1500" dirty="0"/>
              <a:t>IP</a:t>
            </a:r>
            <a:r>
              <a:rPr lang="zh-CN" altLang="en-US" sz="1500" dirty="0"/>
              <a:t>地址是可变的，用于通信是不安全的。然而</a:t>
            </a:r>
            <a:r>
              <a:rPr lang="en-US" altLang="zh-CN" sz="1500" dirty="0"/>
              <a:t>MAC</a:t>
            </a:r>
            <a:r>
              <a:rPr lang="zh-CN" altLang="en-US" sz="1500" dirty="0"/>
              <a:t>地址是网卡的硬件地址，一般出厂后就具有唯一性。</a:t>
            </a:r>
            <a:r>
              <a:rPr lang="en-US" altLang="zh-CN" sz="1500" dirty="0"/>
              <a:t>ARP</a:t>
            </a:r>
            <a:r>
              <a:rPr lang="zh-CN" altLang="en-US" sz="1500" dirty="0"/>
              <a:t>协议就是将目标</a:t>
            </a:r>
            <a:r>
              <a:rPr lang="en-US" altLang="zh-CN" sz="1500" dirty="0"/>
              <a:t>IP</a:t>
            </a:r>
            <a:r>
              <a:rPr lang="zh-CN" altLang="en-US" sz="1500" dirty="0"/>
              <a:t>地址解析成</a:t>
            </a:r>
            <a:r>
              <a:rPr lang="en-US" altLang="zh-CN" sz="1500" dirty="0"/>
              <a:t>MAC</a:t>
            </a:r>
            <a:r>
              <a:rPr lang="zh-CN" altLang="en-US" sz="1500" dirty="0"/>
              <a:t>地址进行验证通信。</a:t>
            </a:r>
            <a:endParaRPr lang="zh-CN" altLang="en-US" dirty="0"/>
          </a:p>
          <a:p>
            <a:r>
              <a:rPr lang="en-US" altLang="zh-CN" dirty="0"/>
              <a:t>Arp</a:t>
            </a:r>
            <a:r>
              <a:rPr lang="zh-CN" altLang="en-US" dirty="0"/>
              <a:t>通信过程</a:t>
            </a:r>
          </a:p>
          <a:p>
            <a:r>
              <a:rPr lang="zh-CN" altLang="en-US" sz="1300" dirty="0"/>
              <a:t>每台主机都会在自己的</a:t>
            </a:r>
            <a:r>
              <a:rPr lang="en-US" altLang="zh-CN" sz="1300" dirty="0"/>
              <a:t>ARP</a:t>
            </a:r>
            <a:r>
              <a:rPr lang="zh-CN" altLang="en-US" sz="1300" dirty="0"/>
              <a:t>缓冲区建立一个</a:t>
            </a:r>
            <a:r>
              <a:rPr lang="en-US" altLang="zh-CN" sz="1300" dirty="0"/>
              <a:t>ARP</a:t>
            </a:r>
            <a:r>
              <a:rPr lang="zh-CN" altLang="en-US" sz="1300" dirty="0"/>
              <a:t>列表（生命周期二十分钟），用于表示</a:t>
            </a:r>
            <a:r>
              <a:rPr lang="en-US" altLang="zh-CN" sz="1300" dirty="0"/>
              <a:t>IP</a:t>
            </a:r>
            <a:r>
              <a:rPr lang="zh-CN" altLang="en-US" sz="1300" dirty="0"/>
              <a:t>地址和</a:t>
            </a:r>
            <a:r>
              <a:rPr lang="en-US" altLang="zh-CN" sz="1300" dirty="0"/>
              <a:t>MAC</a:t>
            </a:r>
            <a:r>
              <a:rPr lang="zh-CN" altLang="en-US" sz="1300" dirty="0"/>
              <a:t>地址的对应关系。</a:t>
            </a:r>
          </a:p>
          <a:p>
            <a:r>
              <a:rPr lang="zh-CN" altLang="en-US" sz="1300" dirty="0"/>
              <a:t>主机</a:t>
            </a:r>
            <a:r>
              <a:rPr lang="en-US" altLang="zh-CN" sz="1300" dirty="0"/>
              <a:t>A</a:t>
            </a:r>
            <a:r>
              <a:rPr lang="zh-CN" altLang="en-US" sz="1300" dirty="0"/>
              <a:t>若想和主机</a:t>
            </a:r>
            <a:r>
              <a:rPr lang="en-US" altLang="zh-CN" sz="1300" dirty="0"/>
              <a:t>B</a:t>
            </a:r>
            <a:r>
              <a:rPr lang="zh-CN" altLang="en-US" sz="1300" dirty="0"/>
              <a:t>通信，首先主机</a:t>
            </a:r>
            <a:r>
              <a:rPr lang="en-US" altLang="zh-CN" sz="1300" dirty="0"/>
              <a:t>A</a:t>
            </a:r>
            <a:r>
              <a:rPr lang="zh-CN" altLang="en-US" sz="1300" dirty="0"/>
              <a:t>会查询</a:t>
            </a:r>
            <a:r>
              <a:rPr lang="en-US" altLang="zh-CN" sz="1300" dirty="0"/>
              <a:t>Arp</a:t>
            </a:r>
            <a:r>
              <a:rPr lang="zh-CN" altLang="en-US" sz="1300" dirty="0"/>
              <a:t>缓存表（后面称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缓存表）是否有</a:t>
            </a:r>
            <a:r>
              <a:rPr lang="en-US" altLang="zh-CN" sz="1300" dirty="0"/>
              <a:t>B</a:t>
            </a:r>
            <a:r>
              <a:rPr lang="zh-CN" altLang="en-US" sz="1300" dirty="0"/>
              <a:t>主机对应的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，有的话就将</a:t>
            </a:r>
            <a:r>
              <a:rPr lang="en-US" altLang="zh-CN" sz="1300" dirty="0"/>
              <a:t>B</a:t>
            </a:r>
            <a:r>
              <a:rPr lang="zh-CN" altLang="en-US" sz="1300" dirty="0"/>
              <a:t>主机的</a:t>
            </a:r>
            <a:r>
              <a:rPr lang="en-US" altLang="zh-CN" sz="1300" dirty="0"/>
              <a:t>mac</a:t>
            </a:r>
            <a:r>
              <a:rPr lang="zh-CN" altLang="en-US" sz="1300" dirty="0"/>
              <a:t>地址封装到数据包发送。若没有的话，主机</a:t>
            </a:r>
            <a:r>
              <a:rPr lang="en-US" altLang="zh-CN" sz="1300" dirty="0"/>
              <a:t>A</a:t>
            </a:r>
            <a:r>
              <a:rPr lang="zh-CN" altLang="en-US" sz="1300" dirty="0"/>
              <a:t>会向以太网发送一个</a:t>
            </a:r>
            <a:r>
              <a:rPr lang="en-US" altLang="zh-CN" sz="1300" dirty="0"/>
              <a:t>Arp</a:t>
            </a:r>
            <a:r>
              <a:rPr lang="zh-CN" altLang="en-US" sz="1300" dirty="0"/>
              <a:t>广播包，告诉以太网内的所有主机自己的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，并请求</a:t>
            </a:r>
            <a:r>
              <a:rPr lang="en-US" altLang="zh-CN" sz="1300" dirty="0"/>
              <a:t>B</a:t>
            </a:r>
            <a:r>
              <a:rPr lang="zh-CN" altLang="en-US" sz="1300" dirty="0"/>
              <a:t>主机（以</a:t>
            </a:r>
            <a:r>
              <a:rPr lang="en-US" altLang="zh-CN" sz="1300" dirty="0" err="1"/>
              <a:t>ip</a:t>
            </a:r>
            <a:r>
              <a:rPr lang="zh-CN" altLang="en-US" sz="1300" dirty="0"/>
              <a:t>来表示</a:t>
            </a:r>
            <a:r>
              <a:rPr lang="en-US" altLang="zh-CN" sz="1300" dirty="0"/>
              <a:t>B</a:t>
            </a:r>
            <a:r>
              <a:rPr lang="zh-CN" altLang="en-US" sz="1300" dirty="0"/>
              <a:t>主机）的</a:t>
            </a:r>
            <a:r>
              <a:rPr lang="en-US" altLang="zh-CN" sz="1300" dirty="0"/>
              <a:t>mac</a:t>
            </a:r>
            <a:r>
              <a:rPr lang="zh-CN" altLang="en-US" sz="1300" dirty="0"/>
              <a:t>地址。当</a:t>
            </a:r>
            <a:r>
              <a:rPr lang="en-US" altLang="zh-CN" sz="1300" dirty="0"/>
              <a:t>B</a:t>
            </a:r>
            <a:r>
              <a:rPr lang="zh-CN" altLang="en-US" sz="1300" dirty="0"/>
              <a:t>主机收到</a:t>
            </a:r>
            <a:r>
              <a:rPr lang="en-US" altLang="zh-CN" sz="1300" dirty="0"/>
              <a:t>Arp</a:t>
            </a:r>
            <a:r>
              <a:rPr lang="zh-CN" altLang="en-US" sz="1300" dirty="0"/>
              <a:t>广播包后，确认</a:t>
            </a:r>
            <a:r>
              <a:rPr lang="en-US" altLang="zh-CN" sz="1300" dirty="0"/>
              <a:t>A</a:t>
            </a:r>
            <a:r>
              <a:rPr lang="zh-CN" altLang="en-US" sz="1300" dirty="0"/>
              <a:t>主机是想找自己的</a:t>
            </a:r>
            <a:r>
              <a:rPr lang="en-US" altLang="zh-CN" sz="1300" dirty="0"/>
              <a:t>mac</a:t>
            </a:r>
            <a:r>
              <a:rPr lang="zh-CN" altLang="en-US" sz="1300" dirty="0"/>
              <a:t>地址，就会对</a:t>
            </a:r>
            <a:r>
              <a:rPr lang="en-US" altLang="zh-CN" sz="1300" dirty="0"/>
              <a:t>A</a:t>
            </a:r>
            <a:r>
              <a:rPr lang="zh-CN" altLang="en-US" sz="1300" dirty="0"/>
              <a:t>主机进行回应一个自己的</a:t>
            </a:r>
            <a:r>
              <a:rPr lang="en-US" altLang="zh-CN" sz="1300" dirty="0"/>
              <a:t>mac</a:t>
            </a:r>
            <a:r>
              <a:rPr lang="zh-CN" altLang="en-US" sz="1300" dirty="0"/>
              <a:t>地址。</a:t>
            </a:r>
            <a:r>
              <a:rPr lang="en-US" altLang="zh-CN" sz="1300" dirty="0"/>
              <a:t>A</a:t>
            </a:r>
            <a:r>
              <a:rPr lang="zh-CN" altLang="en-US" sz="1300" dirty="0"/>
              <a:t>主机就会更新自己的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缓存表，同时</a:t>
            </a:r>
            <a:r>
              <a:rPr lang="en-US" altLang="zh-CN" sz="1300" dirty="0"/>
              <a:t>B</a:t>
            </a:r>
            <a:r>
              <a:rPr lang="zh-CN" altLang="en-US" sz="1300" dirty="0"/>
              <a:t>主机也会接收</a:t>
            </a:r>
            <a:r>
              <a:rPr lang="en-US" altLang="zh-CN" sz="1300" dirty="0"/>
              <a:t>A</a:t>
            </a:r>
            <a:r>
              <a:rPr lang="zh-CN" altLang="en-US" sz="1300" dirty="0"/>
              <a:t>主机的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对应关系到自己的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缓存表。</a:t>
            </a:r>
          </a:p>
          <a:p>
            <a:r>
              <a:rPr lang="en-US" altLang="zh-CN" dirty="0"/>
              <a:t>Arp</a:t>
            </a:r>
            <a:r>
              <a:rPr lang="zh-CN" altLang="en-US" dirty="0"/>
              <a:t>协议缺陷</a:t>
            </a:r>
          </a:p>
          <a:p>
            <a:r>
              <a:rPr lang="en-US" altLang="zh-CN" sz="1300" dirty="0"/>
              <a:t>ARP</a:t>
            </a:r>
            <a:r>
              <a:rPr lang="zh-CN" altLang="en-US" sz="1300" dirty="0"/>
              <a:t>协议信任以太网所有的节点，效率高但是不安全。</a:t>
            </a:r>
            <a:endParaRPr lang="en-US" altLang="zh-CN" sz="1300" dirty="0"/>
          </a:p>
          <a:p>
            <a:r>
              <a:rPr lang="zh-CN" altLang="en-US" sz="1300" dirty="0"/>
              <a:t>这份协议没有其它字协议来保证以太网内部信息传输的安全，它不会检查自己是否接受或发送过请求包，只要它就收到的</a:t>
            </a:r>
            <a:r>
              <a:rPr lang="en-US" altLang="zh-CN" sz="1300" dirty="0" err="1"/>
              <a:t>arp</a:t>
            </a:r>
            <a:r>
              <a:rPr lang="zh-CN" altLang="en-US" sz="1300" dirty="0"/>
              <a:t>广播包，他就会把对应的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更新到自己的缓存表</a:t>
            </a:r>
            <a:endParaRPr lang="en-US" altLang="zh-CN" sz="1300" dirty="0"/>
          </a:p>
          <a:p>
            <a:r>
              <a:rPr lang="en-US" altLang="zh-CN" dirty="0"/>
              <a:t>Arp</a:t>
            </a:r>
            <a:r>
              <a:rPr lang="zh-CN" altLang="en-US" dirty="0"/>
              <a:t>攻击原理</a:t>
            </a:r>
          </a:p>
          <a:p>
            <a:r>
              <a:rPr lang="zh-CN" altLang="en-US" sz="1300" dirty="0"/>
              <a:t>根据以上说的</a:t>
            </a:r>
            <a:r>
              <a:rPr lang="en-US" altLang="zh-CN" sz="1300" dirty="0" err="1"/>
              <a:t>arp</a:t>
            </a:r>
            <a:r>
              <a:rPr lang="zh-CN" altLang="en-US" sz="1300" dirty="0"/>
              <a:t>协议缺陷，如果我们冒充网关主机</a:t>
            </a:r>
            <a:r>
              <a:rPr lang="en-US" altLang="zh-CN" sz="1300" dirty="0"/>
              <a:t>C</a:t>
            </a:r>
            <a:r>
              <a:rPr lang="zh-CN" altLang="en-US" sz="1300" dirty="0"/>
              <a:t>，不停的向以太网发送自己的</a:t>
            </a:r>
            <a:r>
              <a:rPr lang="en-US" altLang="zh-CN" sz="1300" dirty="0"/>
              <a:t>ARP</a:t>
            </a:r>
            <a:r>
              <a:rPr lang="zh-CN" altLang="en-US" sz="1300" dirty="0"/>
              <a:t>广播包，告知自己的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，此时其它主机就会被欺骗，更新我们</a:t>
            </a:r>
            <a:r>
              <a:rPr lang="en-US" altLang="zh-CN" sz="1300" dirty="0"/>
              <a:t>C</a:t>
            </a:r>
            <a:r>
              <a:rPr lang="zh-CN" altLang="en-US" sz="1300" dirty="0"/>
              <a:t>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为网关主机的</a:t>
            </a:r>
            <a:r>
              <a:rPr lang="en-US" altLang="zh-CN" sz="1300" dirty="0" err="1"/>
              <a:t>ip</a:t>
            </a:r>
            <a:r>
              <a:rPr lang="en-US" altLang="zh-CN" sz="1300" dirty="0"/>
              <a:t>-mac</a:t>
            </a:r>
            <a:r>
              <a:rPr lang="zh-CN" altLang="en-US" sz="1300" dirty="0"/>
              <a:t>，那么其它主机的数据包就会发送到</a:t>
            </a:r>
            <a:r>
              <a:rPr lang="en-US" altLang="zh-CN" sz="1300" dirty="0"/>
              <a:t>C</a:t>
            </a:r>
            <a:r>
              <a:rPr lang="zh-CN" altLang="en-US" sz="1300" dirty="0"/>
              <a:t>主机上，因为没有发给真正的网关，就会造成其它主机的网络中断。</a:t>
            </a:r>
          </a:p>
          <a:p>
            <a:endParaRPr lang="zh-CN" altLang="en-US" sz="600" dirty="0"/>
          </a:p>
          <a:p>
            <a:endParaRPr lang="zh-CN" altLang="en-US" sz="3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82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2C2D6AD-A3F9-B74F-B27C-393CCD64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79413" y="1485549"/>
            <a:ext cx="5072987" cy="4316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0655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本次实验需要两个虚拟机</a:t>
            </a:r>
            <a:endParaRPr lang="en-US" altLang="zh-CN" dirty="0"/>
          </a:p>
          <a:p>
            <a:r>
              <a:rPr lang="zh-CN" altLang="en-US" dirty="0"/>
              <a:t>两个虚拟机处于同一网段，能互相</a:t>
            </a:r>
            <a:r>
              <a:rPr lang="en-US" altLang="zh-CN" dirty="0"/>
              <a:t>ping</a:t>
            </a:r>
            <a:r>
              <a:rPr lang="zh-CN" altLang="en-US" dirty="0"/>
              <a:t>通</a:t>
            </a:r>
            <a:endParaRPr lang="en-US" altLang="zh-CN" dirty="0"/>
          </a:p>
          <a:p>
            <a:r>
              <a:rPr lang="zh-CN" altLang="en-US" dirty="0"/>
              <a:t>一个正常访问浏览器</a:t>
            </a:r>
            <a:endParaRPr lang="en-US" altLang="zh-CN" dirty="0"/>
          </a:p>
          <a:p>
            <a:r>
              <a:rPr lang="zh-CN" altLang="en-US" dirty="0"/>
              <a:t>另一个用</a:t>
            </a:r>
            <a:r>
              <a:rPr lang="en-US" altLang="zh-CN" dirty="0"/>
              <a:t>ARP</a:t>
            </a:r>
            <a:r>
              <a:rPr lang="zh-CN" altLang="en-US" dirty="0"/>
              <a:t>攻击拦截流量，并进行分析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69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200" dirty="0"/>
              <a:t>Ettercap</a:t>
            </a:r>
            <a:r>
              <a:rPr lang="zh-CN" altLang="en-US" sz="1200" dirty="0"/>
              <a:t>是一个多用途的开源工具，可以用来执行嗅探、主机分析等。在本教程中，我们使用中间人攻击进行</a:t>
            </a:r>
            <a:r>
              <a:rPr lang="en-US" altLang="zh-CN" sz="1200" dirty="0"/>
              <a:t>ARP</a:t>
            </a:r>
            <a:r>
              <a:rPr lang="zh-CN" altLang="en-US" sz="1200" dirty="0"/>
              <a:t>欺骗</a:t>
            </a:r>
            <a:endParaRPr lang="en-US" altLang="zh-CN" sz="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latin typeface="+mn-lt"/>
              </a:rPr>
              <a:t>第一步：安装本次实验需要的软件，</a:t>
            </a:r>
            <a:r>
              <a:rPr lang="en-US" altLang="zh-CN" sz="1200" dirty="0" err="1">
                <a:latin typeface="+mn-lt"/>
              </a:rPr>
              <a:t>Ettercap,driftnet</a:t>
            </a:r>
            <a:endParaRPr lang="en-US" altLang="zh-CN" sz="1200" dirty="0">
              <a:latin typeface="+mn-lt"/>
            </a:endParaRPr>
          </a:p>
          <a:p>
            <a:r>
              <a:rPr lang="zh-CN" altLang="en-US" sz="1400" dirty="0"/>
              <a:t>第一步：分别安装</a:t>
            </a:r>
            <a:r>
              <a:rPr lang="en-US" altLang="zh-CN" sz="1400" dirty="0" err="1"/>
              <a:t>ettercap</a:t>
            </a:r>
            <a:r>
              <a:rPr lang="zh-CN" altLang="en-US" sz="1400" dirty="0"/>
              <a:t>、</a:t>
            </a:r>
            <a:r>
              <a:rPr lang="en-US" altLang="zh-CN" sz="1400" dirty="0"/>
              <a:t>driftnet</a:t>
            </a:r>
          </a:p>
          <a:p>
            <a:r>
              <a:rPr lang="zh-CN" altLang="en-US" sz="1400" dirty="0"/>
              <a:t>在</a:t>
            </a:r>
            <a:r>
              <a:rPr lang="en-US" altLang="zh-CN" sz="1400" dirty="0"/>
              <a:t>ubuntu</a:t>
            </a:r>
            <a:r>
              <a:rPr lang="zh-CN" altLang="en-US" sz="1400" dirty="0"/>
              <a:t>终端窗口输入如下：</a:t>
            </a:r>
          </a:p>
          <a:p>
            <a:pPr marL="0" indent="0">
              <a:buNone/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apt-get install </a:t>
            </a:r>
            <a:r>
              <a:rPr lang="en-US" altLang="zh-CN" sz="1400" dirty="0" err="1"/>
              <a:t>ettercap</a:t>
            </a:r>
            <a:r>
              <a:rPr lang="en-US" altLang="zh-CN" sz="1400" dirty="0"/>
              <a:t>-common</a:t>
            </a:r>
          </a:p>
          <a:p>
            <a:pPr marL="0" indent="0">
              <a:buNone/>
            </a:pPr>
            <a:r>
              <a:rPr lang="en-US" altLang="zh-CN" sz="1400" dirty="0" err="1"/>
              <a:t>sudo</a:t>
            </a:r>
            <a:r>
              <a:rPr lang="en-US" altLang="zh-CN" sz="1400" dirty="0"/>
              <a:t> apt-get install driftnet</a:t>
            </a:r>
          </a:p>
          <a:p>
            <a:pPr marL="0" indent="0">
              <a:buNone/>
            </a:pPr>
            <a:r>
              <a:rPr lang="zh-CN" altLang="en-US" sz="1400" dirty="0"/>
              <a:t>安装完成后输入 </a:t>
            </a:r>
            <a:r>
              <a:rPr lang="en-US" altLang="zh-CN" sz="1400" dirty="0" err="1"/>
              <a:t>sudo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ettercap</a:t>
            </a:r>
            <a:r>
              <a:rPr lang="zh-CN" altLang="en-US" sz="1400" dirty="0"/>
              <a:t> </a:t>
            </a:r>
            <a:r>
              <a:rPr lang="en-US" altLang="zh-CN" sz="1400" dirty="0"/>
              <a:t>–G</a:t>
            </a:r>
            <a:r>
              <a:rPr lang="zh-CN" altLang="en-US" sz="1400" dirty="0"/>
              <a:t> 打开软件，选择</a:t>
            </a:r>
            <a:r>
              <a:rPr lang="en-US" altLang="zh-CN" sz="1400" dirty="0"/>
              <a:t>sniff</a:t>
            </a:r>
            <a:r>
              <a:rPr lang="zh-CN" altLang="en-US" sz="1400" dirty="0"/>
              <a:t>标签下的</a:t>
            </a:r>
            <a:r>
              <a:rPr lang="en-US" altLang="zh-CN" sz="1400" dirty="0"/>
              <a:t>unified</a:t>
            </a:r>
            <a:r>
              <a:rPr lang="zh-CN" altLang="en-US" sz="1400" dirty="0"/>
              <a:t> </a:t>
            </a:r>
            <a:r>
              <a:rPr lang="en-US" altLang="zh-CN" sz="1400" dirty="0"/>
              <a:t>sniffing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05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CA566-AC8F-5243-8F59-A8970F29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31" y="2962132"/>
            <a:ext cx="4711700" cy="210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78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050" dirty="0">
                <a:latin typeface="+mn-lt"/>
              </a:rPr>
              <a:t>选择</a:t>
            </a:r>
            <a:r>
              <a:rPr lang="en-US" altLang="zh-CN" sz="1050" dirty="0">
                <a:latin typeface="+mn-lt"/>
              </a:rPr>
              <a:t>host</a:t>
            </a:r>
            <a:r>
              <a:rPr lang="zh-CN" altLang="en-US" sz="1050" dirty="0">
                <a:latin typeface="+mn-lt"/>
              </a:rPr>
              <a:t> 下的</a:t>
            </a:r>
            <a:r>
              <a:rPr lang="en-US" altLang="zh-CN" sz="1050" dirty="0">
                <a:latin typeface="+mn-lt"/>
              </a:rPr>
              <a:t>scan</a:t>
            </a:r>
            <a:r>
              <a:rPr lang="zh-CN" altLang="en-US" sz="1050" dirty="0">
                <a:latin typeface="+mn-lt"/>
              </a:rPr>
              <a:t> </a:t>
            </a:r>
            <a:r>
              <a:rPr lang="en-US" altLang="zh-CN" sz="1050" dirty="0">
                <a:latin typeface="+mn-lt"/>
              </a:rPr>
              <a:t>for</a:t>
            </a:r>
            <a:r>
              <a:rPr lang="zh-CN" altLang="en-US" sz="1050" dirty="0">
                <a:latin typeface="+mn-lt"/>
              </a:rPr>
              <a:t> </a:t>
            </a:r>
            <a:r>
              <a:rPr lang="en-US" altLang="zh-CN" sz="1050" dirty="0">
                <a:latin typeface="+mn-lt"/>
              </a:rPr>
              <a:t>hosts</a:t>
            </a:r>
            <a:r>
              <a:rPr lang="zh-CN" altLang="en-US" sz="1050" dirty="0">
                <a:latin typeface="+mn-lt"/>
              </a:rPr>
              <a:t> 扫描主机，完成后选择</a:t>
            </a:r>
            <a:r>
              <a:rPr lang="en-US" altLang="zh-CN" sz="1050" dirty="0">
                <a:latin typeface="+mn-lt"/>
              </a:rPr>
              <a:t>hosts</a:t>
            </a:r>
            <a:r>
              <a:rPr lang="zh-CN" altLang="en-US" sz="1050" dirty="0">
                <a:latin typeface="+mn-lt"/>
              </a:rPr>
              <a:t> </a:t>
            </a:r>
            <a:r>
              <a:rPr lang="en-US" altLang="zh-CN" sz="1050" dirty="0">
                <a:latin typeface="+mn-lt"/>
              </a:rPr>
              <a:t>list</a:t>
            </a:r>
            <a:r>
              <a:rPr lang="zh-CN" altLang="en-US" sz="1050" dirty="0">
                <a:latin typeface="+mn-lt"/>
              </a:rPr>
              <a:t>打开，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20CE2-7277-3D44-9009-D5DF93463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59" y="1565653"/>
            <a:ext cx="4978400" cy="2501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DA69BF-73B6-304C-8449-F9C1A833B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59" y="4407132"/>
            <a:ext cx="3238500" cy="99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91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latin typeface="+mn-lt"/>
              </a:rPr>
              <a:t>点击网关，选择</a:t>
            </a:r>
            <a:r>
              <a:rPr lang="en-US" altLang="zh-CN" sz="1200" dirty="0">
                <a:latin typeface="+mn-lt"/>
              </a:rPr>
              <a:t>add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target1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,</a:t>
            </a:r>
            <a:r>
              <a:rPr lang="zh-CN" altLang="en-US" sz="1200" dirty="0">
                <a:latin typeface="+mn-lt"/>
              </a:rPr>
              <a:t>再点击受害者的主机，选择</a:t>
            </a:r>
            <a:r>
              <a:rPr lang="en-US" altLang="zh-CN" sz="1200" dirty="0">
                <a:latin typeface="+mn-lt"/>
              </a:rPr>
              <a:t>add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target2</a:t>
            </a:r>
            <a:r>
              <a:rPr lang="zh-CN" altLang="en-US" sz="1200" dirty="0">
                <a:latin typeface="+mn-lt"/>
              </a:rPr>
              <a:t> </a:t>
            </a: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2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latin typeface="+mn-lt"/>
              </a:rPr>
              <a:t>完成后选择标签</a:t>
            </a:r>
            <a:r>
              <a:rPr lang="en-US" altLang="zh-CN" sz="1200" dirty="0" err="1">
                <a:latin typeface="+mn-lt"/>
              </a:rPr>
              <a:t>Mitm</a:t>
            </a:r>
            <a:r>
              <a:rPr lang="zh-CN" altLang="en-US" sz="1200" dirty="0">
                <a:latin typeface="+mn-lt"/>
              </a:rPr>
              <a:t>中 </a:t>
            </a:r>
            <a:r>
              <a:rPr lang="en-US" altLang="zh-CN" sz="1200" dirty="0">
                <a:latin typeface="+mn-lt"/>
              </a:rPr>
              <a:t>ARP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poisoning,</a:t>
            </a:r>
            <a:r>
              <a:rPr lang="zh-CN" altLang="en-US" sz="1200" dirty="0">
                <a:latin typeface="+mn-lt"/>
              </a:rPr>
              <a:t>勾选第一个选项然后确定，这个时候就已经成功的发动了中间人攻击，受害者主机与网关之间的通信都会通过当前的攻击机</a:t>
            </a:r>
            <a:endParaRPr lang="zh-CN" altLang="en-US" sz="105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9C251D-7821-D248-8F2E-B8F00440C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1" y="1586684"/>
            <a:ext cx="2924436" cy="17714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B722E5-B0F4-5A4E-9F37-FA67835A4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69" y="4140200"/>
            <a:ext cx="1549400" cy="143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67E4B5-384F-8145-8BB3-4B75799BD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509" y="4356100"/>
            <a:ext cx="1930400" cy="100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590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altLang="zh-CN" sz="16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latin typeface="+mn-lt"/>
              </a:rPr>
              <a:t>在受害主机上查看</a:t>
            </a:r>
            <a:r>
              <a:rPr lang="en-US" altLang="zh-CN" sz="1600" dirty="0" err="1">
                <a:latin typeface="+mn-lt"/>
              </a:rPr>
              <a:t>arp</a:t>
            </a:r>
            <a:r>
              <a:rPr lang="zh-CN" altLang="en-US" sz="1600" dirty="0">
                <a:latin typeface="+mn-lt"/>
              </a:rPr>
              <a:t>缓存表</a:t>
            </a:r>
            <a:r>
              <a:rPr lang="en-US" altLang="zh-CN" sz="1600" dirty="0">
                <a:latin typeface="+mn-lt"/>
              </a:rPr>
              <a:t>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600" dirty="0">
                <a:latin typeface="+mn-lt"/>
              </a:rPr>
              <a:t>Windows: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600" dirty="0" err="1">
                <a:latin typeface="+mn-lt"/>
              </a:rPr>
              <a:t>Cmd</a:t>
            </a:r>
            <a:r>
              <a:rPr lang="en-US" altLang="zh-CN" sz="1600" dirty="0">
                <a:latin typeface="+mn-lt"/>
                <a:sym typeface="Wingdings" pitchFamily="2" charset="2"/>
              </a:rPr>
              <a:t></a:t>
            </a:r>
            <a:r>
              <a:rPr lang="zh-CN" altLang="en-US" sz="1600" dirty="0">
                <a:latin typeface="+mn-lt"/>
                <a:sym typeface="Wingdings" pitchFamily="2" charset="2"/>
              </a:rPr>
              <a:t>   </a:t>
            </a:r>
            <a:r>
              <a:rPr lang="en-US" altLang="zh-CN" sz="1600" dirty="0" err="1">
                <a:latin typeface="+mn-lt"/>
                <a:sym typeface="Wingdings" pitchFamily="2" charset="2"/>
              </a:rPr>
              <a:t>arp</a:t>
            </a:r>
            <a:r>
              <a:rPr lang="zh-CN" altLang="en-US" sz="1600" dirty="0">
                <a:latin typeface="+mn-lt"/>
                <a:sym typeface="Wingdings" pitchFamily="2" charset="2"/>
              </a:rPr>
              <a:t> </a:t>
            </a:r>
            <a:r>
              <a:rPr lang="en-US" altLang="zh-CN" sz="1600" dirty="0">
                <a:latin typeface="+mn-lt"/>
                <a:sym typeface="Wingdings" pitchFamily="2" charset="2"/>
              </a:rPr>
              <a:t>–a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latin typeface="+mn-lt"/>
                <a:sym typeface="Wingdings" pitchFamily="2" charset="2"/>
              </a:rPr>
              <a:t>可以看到接口的地址是攻击者主机说明攻击成功</a:t>
            </a:r>
            <a:endParaRPr lang="en-US" altLang="zh-CN" sz="1600" dirty="0">
              <a:latin typeface="+mn-lt"/>
              <a:sym typeface="Wingdings" pitchFamily="2" charset="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20CC5-151C-704D-BF67-1C2941291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4" y="3353499"/>
            <a:ext cx="2844800" cy="1536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64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altLang="zh-CN" sz="16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latin typeface="+mn-lt"/>
              </a:rPr>
              <a:t>在攻击者主机上打开</a:t>
            </a:r>
            <a:r>
              <a:rPr lang="en-US" altLang="zh-CN" sz="1600" dirty="0" err="1">
                <a:latin typeface="+mn-lt"/>
              </a:rPr>
              <a:t>wireshark</a:t>
            </a:r>
            <a:r>
              <a:rPr lang="zh-CN" altLang="en-US" sz="1600" dirty="0">
                <a:latin typeface="+mn-lt"/>
              </a:rPr>
              <a:t>进行抓包，准备查看</a:t>
            </a:r>
            <a:r>
              <a:rPr lang="en-US" altLang="zh-CN" sz="1600" dirty="0" err="1">
                <a:latin typeface="+mn-lt"/>
              </a:rPr>
              <a:t>arp</a:t>
            </a:r>
            <a:r>
              <a:rPr lang="zh-CN" altLang="en-US" sz="1600" dirty="0">
                <a:latin typeface="+mn-lt"/>
              </a:rPr>
              <a:t>协议数据包的内容并解释</a:t>
            </a:r>
            <a:endParaRPr lang="en-US" altLang="zh-CN" sz="16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A85C49-386B-2B4C-B8CD-8B14684B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1" y="2614018"/>
            <a:ext cx="6640479" cy="3124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05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600" dirty="0">
                <a:latin typeface="+mn-lt"/>
              </a:rPr>
              <a:t>打开下载的</a:t>
            </a:r>
            <a:r>
              <a:rPr lang="en-US" altLang="zh-CN" sz="1600" dirty="0">
                <a:latin typeface="+mn-lt"/>
              </a:rPr>
              <a:t>driftnet</a:t>
            </a:r>
            <a:r>
              <a:rPr lang="zh-CN" altLang="en-US" sz="1600" dirty="0">
                <a:latin typeface="+mn-lt"/>
              </a:rPr>
              <a:t>工具</a:t>
            </a:r>
            <a:endParaRPr lang="en-US" altLang="zh-CN" sz="16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200" dirty="0" err="1"/>
              <a:t>sudo</a:t>
            </a:r>
            <a:r>
              <a:rPr lang="en-US" altLang="zh-CN" sz="1200" dirty="0"/>
              <a:t> driftnet -</a:t>
            </a:r>
            <a:r>
              <a:rPr lang="en-US" altLang="zh-CN" sz="1200" dirty="0" err="1"/>
              <a:t>i</a:t>
            </a:r>
            <a:r>
              <a:rPr lang="zh-CN" altLang="en-US" sz="1200" dirty="0"/>
              <a:t> 网卡名</a:t>
            </a:r>
            <a:endParaRPr lang="en-US" altLang="zh-CN" sz="12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latin typeface="+mn-lt"/>
              </a:rPr>
              <a:t>然后在受害者主机上随便打开一个未加密的</a:t>
            </a:r>
            <a:r>
              <a:rPr lang="en-US" altLang="zh-CN" sz="1200" dirty="0">
                <a:latin typeface="+mn-lt"/>
              </a:rPr>
              <a:t>http</a:t>
            </a:r>
            <a:r>
              <a:rPr lang="zh-CN" altLang="en-US" sz="1200" dirty="0">
                <a:latin typeface="+mn-lt"/>
              </a:rPr>
              <a:t>网页，比如</a:t>
            </a:r>
            <a:r>
              <a:rPr lang="en-US" altLang="zh-CN" sz="1200" dirty="0" err="1">
                <a:latin typeface="+mn-lt"/>
              </a:rPr>
              <a:t>youku</a:t>
            </a:r>
            <a:r>
              <a:rPr lang="en-US" altLang="zh-CN" sz="1200" dirty="0">
                <a:latin typeface="+mn-lt"/>
              </a:rPr>
              <a:t>,</a:t>
            </a:r>
            <a:r>
              <a:rPr lang="zh-CN" altLang="en-US" sz="1200" dirty="0">
                <a:latin typeface="+mn-lt"/>
              </a:rPr>
              <a:t>然后观察</a:t>
            </a:r>
            <a:r>
              <a:rPr lang="en-US" altLang="zh-CN" sz="1200" dirty="0">
                <a:latin typeface="+mn-lt"/>
              </a:rPr>
              <a:t>driftnet</a:t>
            </a:r>
            <a:r>
              <a:rPr lang="zh-CN" altLang="en-US" sz="1200" dirty="0">
                <a:latin typeface="+mn-lt"/>
              </a:rPr>
              <a:t>的嗅探情况，可以发现</a:t>
            </a:r>
            <a:r>
              <a:rPr lang="en-US" altLang="zh-CN" sz="1200" dirty="0">
                <a:latin typeface="+mn-lt"/>
              </a:rPr>
              <a:t>driftnet</a:t>
            </a:r>
            <a:r>
              <a:rPr lang="zh-CN" altLang="en-US" sz="1200" dirty="0">
                <a:latin typeface="+mn-lt"/>
              </a:rPr>
              <a:t>已经有嗅探到了图片，说明中间人攻击生效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3F188-D146-5743-9381-3BE3CB6E3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1" y="2651445"/>
            <a:ext cx="4762500" cy="262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25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81517" y="1299028"/>
            <a:ext cx="8580966" cy="470988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DVWA</a:t>
            </a:r>
            <a:r>
              <a:rPr lang="zh-CN" altLang="en-US" dirty="0"/>
              <a:t>（</a:t>
            </a:r>
            <a:r>
              <a:rPr lang="en-US" altLang="zh-CN" dirty="0"/>
              <a:t>Damn Vulnerable Web Application</a:t>
            </a:r>
            <a:r>
              <a:rPr lang="zh-CN" altLang="en-US" dirty="0"/>
              <a:t>）是一个用来进行安全脆弱性鉴定的</a:t>
            </a:r>
            <a:r>
              <a:rPr lang="en-US" altLang="zh-CN" dirty="0"/>
              <a:t>PHP/MySQL Web</a:t>
            </a:r>
            <a:r>
              <a:rPr lang="zh-CN" altLang="en-US" dirty="0"/>
              <a:t>应用，旨在为安全专业人员测试自己的专业技能和工具提供合法的环境，帮助</a:t>
            </a:r>
            <a:r>
              <a:rPr lang="en-US" altLang="zh-CN" dirty="0"/>
              <a:t>web</a:t>
            </a:r>
            <a:r>
              <a:rPr lang="zh-CN" altLang="en-US" dirty="0"/>
              <a:t>开发者更好的理解</a:t>
            </a:r>
            <a:r>
              <a:rPr lang="en-US" altLang="zh-CN" dirty="0"/>
              <a:t>web</a:t>
            </a:r>
            <a:r>
              <a:rPr lang="zh-CN" altLang="en-US" dirty="0"/>
              <a:t>应用安全防范的过程。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DVWA</a:t>
            </a:r>
            <a:r>
              <a:rPr lang="zh-CN" altLang="en-US" dirty="0"/>
              <a:t>共有十个模块，分别是：</a:t>
            </a:r>
          </a:p>
          <a:p>
            <a:pPr lvl="1"/>
            <a:r>
              <a:rPr lang="en-US" altLang="zh-CN" dirty="0"/>
              <a:t>Brute Force</a:t>
            </a:r>
            <a:r>
              <a:rPr lang="zh-CN" altLang="en-US" dirty="0"/>
              <a:t>（暴力（破解））</a:t>
            </a:r>
          </a:p>
          <a:p>
            <a:pPr lvl="1"/>
            <a:r>
              <a:rPr lang="en-US" altLang="zh-CN" dirty="0"/>
              <a:t>Command Injection</a:t>
            </a:r>
            <a:r>
              <a:rPr lang="zh-CN" altLang="en-US" dirty="0"/>
              <a:t>（命令行注入）</a:t>
            </a:r>
          </a:p>
          <a:p>
            <a:pPr lvl="1"/>
            <a:r>
              <a:rPr lang="en-US" altLang="zh-CN" dirty="0"/>
              <a:t>CSRF</a:t>
            </a:r>
            <a:r>
              <a:rPr lang="zh-CN" altLang="en-US" dirty="0"/>
              <a:t>（跨站请求伪造）</a:t>
            </a:r>
          </a:p>
          <a:p>
            <a:pPr lvl="1"/>
            <a:r>
              <a:rPr lang="en-US" altLang="zh-CN" dirty="0"/>
              <a:t>File Inclusion</a:t>
            </a:r>
            <a:r>
              <a:rPr lang="zh-CN" altLang="en-US" dirty="0"/>
              <a:t>（文件包含）</a:t>
            </a:r>
          </a:p>
          <a:p>
            <a:pPr lvl="1"/>
            <a:r>
              <a:rPr lang="en-US" altLang="zh-CN" dirty="0"/>
              <a:t>File Upload</a:t>
            </a:r>
            <a:r>
              <a:rPr lang="zh-CN" altLang="en-US" dirty="0"/>
              <a:t>（文件上传）</a:t>
            </a:r>
          </a:p>
          <a:p>
            <a:pPr lvl="1"/>
            <a:r>
              <a:rPr lang="en-US" altLang="zh-CN" dirty="0"/>
              <a:t>Insecure CAPTCHA </a:t>
            </a:r>
            <a:r>
              <a:rPr lang="zh-CN" altLang="en-US" dirty="0"/>
              <a:t>（不安全的验证码）</a:t>
            </a:r>
          </a:p>
          <a:p>
            <a:pPr lvl="1"/>
            <a:r>
              <a:rPr lang="en-US" altLang="zh-CN" dirty="0"/>
              <a:t>SQL Injection</a:t>
            </a:r>
            <a:r>
              <a:rPr lang="zh-CN" altLang="en-US" dirty="0"/>
              <a:t>（</a:t>
            </a:r>
            <a:r>
              <a:rPr lang="en-US" altLang="zh-CN" dirty="0"/>
              <a:t>SQL</a:t>
            </a:r>
            <a:r>
              <a:rPr lang="zh-CN" altLang="en-US" dirty="0"/>
              <a:t>注入）</a:t>
            </a:r>
          </a:p>
          <a:p>
            <a:pPr lvl="1"/>
            <a:r>
              <a:rPr lang="en-US" altLang="zh-CN" dirty="0"/>
              <a:t>SQL Injection</a:t>
            </a:r>
            <a:r>
              <a:rPr lang="zh-CN" altLang="en-US" dirty="0"/>
              <a:t>（</a:t>
            </a:r>
            <a:r>
              <a:rPr lang="en-US" altLang="zh-CN" dirty="0"/>
              <a:t>Blind</a:t>
            </a:r>
            <a:r>
              <a:rPr lang="zh-CN" altLang="en-US" dirty="0"/>
              <a:t>）（</a:t>
            </a:r>
            <a:r>
              <a:rPr lang="en-US" altLang="zh-CN" dirty="0"/>
              <a:t>SQL</a:t>
            </a:r>
            <a:r>
              <a:rPr lang="zh-CN" altLang="en-US" dirty="0"/>
              <a:t>盲注）</a:t>
            </a:r>
          </a:p>
          <a:p>
            <a:pPr lvl="1"/>
            <a:r>
              <a:rPr lang="en-US" altLang="zh-CN" dirty="0"/>
              <a:t>XSS</a:t>
            </a:r>
            <a:r>
              <a:rPr lang="zh-CN" altLang="en-US" dirty="0"/>
              <a:t>（</a:t>
            </a:r>
            <a:r>
              <a:rPr lang="en-US" altLang="zh-CN" dirty="0"/>
              <a:t>Reflected</a:t>
            </a:r>
            <a:r>
              <a:rPr lang="zh-CN" altLang="en-US" dirty="0"/>
              <a:t>）（反射型跨站脚本）</a:t>
            </a:r>
          </a:p>
          <a:p>
            <a:pPr lvl="1"/>
            <a:r>
              <a:rPr lang="en-US" altLang="zh-CN" dirty="0"/>
              <a:t>XSS</a:t>
            </a:r>
            <a:r>
              <a:rPr lang="zh-CN" altLang="en-US" dirty="0"/>
              <a:t>（</a:t>
            </a:r>
            <a:r>
              <a:rPr lang="en-US" altLang="zh-CN" dirty="0"/>
              <a:t>Stored</a:t>
            </a:r>
            <a:r>
              <a:rPr lang="zh-CN" altLang="en-US" dirty="0"/>
              <a:t>）（存储型跨站脚本）</a:t>
            </a:r>
          </a:p>
          <a:p>
            <a:endParaRPr lang="en-US" altLang="zh-CN" dirty="0"/>
          </a:p>
          <a:p>
            <a:r>
              <a:rPr lang="zh-CN" altLang="en-US" dirty="0"/>
              <a:t>需要注意的是，</a:t>
            </a:r>
            <a:r>
              <a:rPr lang="en-US" altLang="zh-CN" dirty="0"/>
              <a:t>DVWA 1.9</a:t>
            </a:r>
            <a:r>
              <a:rPr lang="zh-CN" altLang="en-US" dirty="0"/>
              <a:t>的代码分为四种安全级别：</a:t>
            </a:r>
            <a:r>
              <a:rPr lang="en-US" altLang="zh-CN" dirty="0"/>
              <a:t>Low</a:t>
            </a:r>
            <a:r>
              <a:rPr lang="zh-CN" altLang="en-US" dirty="0"/>
              <a:t>，</a:t>
            </a:r>
            <a:r>
              <a:rPr lang="en-US" altLang="zh-CN" dirty="0"/>
              <a:t>Medium</a:t>
            </a:r>
            <a:r>
              <a:rPr lang="zh-CN" altLang="en-US" dirty="0"/>
              <a:t>，</a:t>
            </a:r>
            <a:r>
              <a:rPr lang="en-US" altLang="zh-CN" dirty="0"/>
              <a:t>High</a:t>
            </a:r>
            <a:r>
              <a:rPr lang="zh-CN" altLang="en-US" dirty="0"/>
              <a:t>，</a:t>
            </a:r>
            <a:r>
              <a:rPr lang="en-US" altLang="zh-CN" dirty="0"/>
              <a:t>Impossible</a:t>
            </a:r>
            <a:r>
              <a:rPr lang="zh-CN" altLang="en-US" dirty="0"/>
              <a:t>。初学者可以通过比较四种级别的代码，接触到一些</a:t>
            </a:r>
            <a:r>
              <a:rPr lang="en-US" altLang="zh-CN" dirty="0"/>
              <a:t>PHP</a:t>
            </a:r>
            <a:r>
              <a:rPr lang="zh-CN" altLang="en-US" dirty="0"/>
              <a:t>代码审计的内容。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>
            <a:normAutofit/>
          </a:bodyPr>
          <a:lstStyle/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ARP</a:t>
            </a:r>
            <a:r>
              <a:rPr lang="zh-CN" altLang="en-US" dirty="0">
                <a:sym typeface="+mn-ea"/>
              </a:rPr>
              <a:t>协议漏洞的中间人攻击</a:t>
            </a:r>
            <a:endParaRPr lang="en-US" altLang="zh-CN" dirty="0">
              <a:latin typeface="+mj-lt"/>
              <a:ea typeface="+mj-ea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zh-CN" altLang="en-US" sz="20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2000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CAD6A3-534E-8941-AA30-50B6FCC3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93" y="1135996"/>
            <a:ext cx="8511382" cy="3847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39B-3572-874C-BA3B-80D77146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漏洞的防御方法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9620D-1DCC-4E45-9BA5-E618F05B5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需要大家自己动手实验后，查阅资料并思考如何针对以上的几个漏洞进行防御，并写到实验报告中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021D8-E75A-4E41-BA33-E4076FE3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93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</a:rPr>
              <a:t>The</a:t>
            </a:r>
            <a:r>
              <a:rPr lang="zh-CN" altLang="en-US" dirty="0">
                <a:latin typeface="+mj-lt"/>
                <a:ea typeface="+mj-ea"/>
              </a:rPr>
              <a:t> </a:t>
            </a:r>
            <a:r>
              <a:rPr lang="en-US" altLang="zh-CN" dirty="0">
                <a:latin typeface="+mj-lt"/>
                <a:ea typeface="+mj-ea"/>
              </a:rPr>
              <a:t>End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谢谢聆听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42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如果之前安装了</a:t>
            </a:r>
            <a:r>
              <a:rPr lang="en-US" altLang="zh-CN" dirty="0">
                <a:latin typeface="+mn-lt"/>
              </a:rPr>
              <a:t>apache2</a:t>
            </a:r>
            <a:r>
              <a:rPr lang="zh-CN" altLang="en-US" dirty="0">
                <a:latin typeface="+mn-lt"/>
              </a:rPr>
              <a:t>服务端的需要先卸载，在安装，卸载方法见</a:t>
            </a:r>
            <a:r>
              <a:rPr lang="en-US" altLang="zh-CN" sz="1600" dirty="0">
                <a:latin typeface="+mn-lt"/>
              </a:rPr>
              <a:t>https://blog.csdn.net/wuxiaobingandbob/article/details/52594581</a:t>
            </a:r>
            <a:r>
              <a:rPr lang="zh-CN" altLang="en-US" dirty="0">
                <a:latin typeface="+mn-lt"/>
              </a:rPr>
              <a:t>。</a:t>
            </a:r>
            <a:endParaRPr lang="en-US" altLang="zh-CN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+mn-lt"/>
              </a:rPr>
              <a:t>安装搭建网站需要的环境：</a:t>
            </a:r>
            <a:endParaRPr lang="en-US" altLang="zh-CN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+mn-lt"/>
              </a:rPr>
              <a:t>XAMPP</a:t>
            </a:r>
            <a:r>
              <a:rPr lang="zh-CN" altLang="en-US" dirty="0">
                <a:latin typeface="+mn-lt"/>
              </a:rPr>
              <a:t> 集成了</a:t>
            </a:r>
            <a:r>
              <a:rPr lang="en-US" altLang="zh-CN" dirty="0">
                <a:latin typeface="+mn-lt"/>
              </a:rPr>
              <a:t>apache</a:t>
            </a:r>
            <a:r>
              <a:rPr lang="zh-CN" altLang="en-US" dirty="0">
                <a:latin typeface="+mn-lt"/>
              </a:rPr>
              <a:t>服务端</a:t>
            </a:r>
            <a:r>
              <a:rPr lang="en-US" altLang="zh-CN" dirty="0">
                <a:latin typeface="+mn-lt"/>
              </a:rPr>
              <a:t>,</a:t>
            </a:r>
            <a:r>
              <a:rPr lang="en-US" altLang="zh-CN" dirty="0" err="1">
                <a:latin typeface="+mn-lt"/>
              </a:rPr>
              <a:t>MySQL,PHP</a:t>
            </a:r>
            <a:r>
              <a:rPr lang="zh-CN" altLang="en-US" dirty="0">
                <a:latin typeface="+mn-lt"/>
              </a:rPr>
              <a:t>等必要环境，一键搭建安装简单</a:t>
            </a:r>
            <a:endParaRPr lang="en-US" altLang="zh-CN" dirty="0"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latin typeface="+mn-lt"/>
              </a:rPr>
              <a:t>sudo</a:t>
            </a:r>
            <a:r>
              <a:rPr lang="en-US" altLang="zh-CN" dirty="0">
                <a:latin typeface="+mn-lt"/>
              </a:rPr>
              <a:t> ./xampp-linux-x64-7.2.12-0-installer.run</a:t>
            </a:r>
          </a:p>
          <a:p>
            <a:pPr algn="l">
              <a:lnSpc>
                <a:spcPct val="150000"/>
              </a:lnSpc>
            </a:pPr>
            <a:endParaRPr lang="zh-CN" altLang="en-US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     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     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7" y="1083742"/>
            <a:ext cx="3246246" cy="2730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66" y="1084006"/>
            <a:ext cx="3223925" cy="27304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0" y="3850005"/>
            <a:ext cx="3195053" cy="26889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66" y="3814407"/>
            <a:ext cx="3223925" cy="2700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250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735" y="2032000"/>
            <a:ext cx="7522248" cy="386051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     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5B8D35-BFA0-B946-AF59-1FC002255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4" y="2189146"/>
            <a:ext cx="5816312" cy="39474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6924" y="1296877"/>
            <a:ext cx="3890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/opt/lampp# ./manager-linux-x64.run</a:t>
            </a:r>
            <a:endParaRPr lang="en-US" altLang="zh-CN" dirty="0"/>
          </a:p>
          <a:p>
            <a:r>
              <a:rPr lang="zh-CN" altLang="en-US" dirty="0"/>
              <a:t>将这些都打开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2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800" dirty="0">
                <a:latin typeface="+mn-lt"/>
              </a:rPr>
              <a:t>看到如下页面说明安装成功</a:t>
            </a:r>
            <a:endParaRPr lang="zh-CN" altLang="en-US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22423-A3C4-454D-9B3B-94F1927ED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24" y="1930998"/>
            <a:ext cx="7585734" cy="4193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16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b"/>
          <a:lstStyle/>
          <a:p>
            <a:r>
              <a:rPr lang="en-US" altLang="zh-CN" dirty="0">
                <a:latin typeface="+mj-lt"/>
                <a:ea typeface="+mj-ea"/>
              </a:rPr>
              <a:t>DVWA</a:t>
            </a:r>
            <a:r>
              <a:rPr lang="zh-CN" altLang="en-US" dirty="0">
                <a:latin typeface="+mj-lt"/>
                <a:ea typeface="+mj-ea"/>
              </a:rPr>
              <a:t>靶场搭建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latin typeface="+mn-lt"/>
              </a:rPr>
              <a:t>点击</a:t>
            </a:r>
            <a:r>
              <a:rPr lang="en-US" altLang="zh-CN" sz="1800" dirty="0">
                <a:latin typeface="+mn-lt"/>
              </a:rPr>
              <a:t>open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application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folder,</a:t>
            </a:r>
            <a:r>
              <a:rPr lang="zh-CN" altLang="en-US" sz="1800" dirty="0">
                <a:latin typeface="+mn-lt"/>
              </a:rPr>
              <a:t>进入</a:t>
            </a:r>
            <a:r>
              <a:rPr lang="en-US" altLang="zh-CN" sz="1800" dirty="0" err="1">
                <a:latin typeface="+mn-lt"/>
              </a:rPr>
              <a:t>htdocs</a:t>
            </a:r>
            <a:r>
              <a:rPr lang="zh-CN" altLang="en-US" sz="1800" dirty="0">
                <a:latin typeface="+mn-lt"/>
              </a:rPr>
              <a:t>页面，将靶场文件复制到环境中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dirty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2EB35-CBF2-473A-99BA-E3C595609F6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4969E8-82AB-1E4D-BAAA-84B7F41D4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1" y="1739519"/>
            <a:ext cx="7761363" cy="4981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0797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19、20、24、27、28"/>
  <p:tag name="KSO_WM_SLIDE_ID" val="custom114_1"/>
  <p:tag name="KSO_WM_SLIDE_INDEX" val="1"/>
  <p:tag name="KSO_WM_SLIDE_LAYOUT" val="a_b"/>
  <p:tag name="KSO_WM_SLIDE_LAYOUT_CNT" val="1_1"/>
  <p:tag name="KSO_WM_SLIDE_TYPE" val="title"/>
  <p:tag name="KSO_WM_BEAUTIFY_FLAG" val="#wm#"/>
  <p:tag name="KSO_WM_SLIDE_ITEM_CNT" val="2"/>
  <p:tag name="KSO_WM_TEMPLATE_CATEGORY" val="custom"/>
  <p:tag name="KSO_WM_TEMPLATE_INDEX" val="114"/>
  <p:tag name="KSO_WM_TAG_VERSION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8"/>
  <p:tag name="KSO_WM_SLIDE_INDEX" val="28"/>
  <p:tag name="KSO_WM_SLIDE_ITEM_CNT" val="1"/>
  <p:tag name="KSO_WM_SLIDE_LAYOUT" val="b_a"/>
  <p:tag name="KSO_WM_SLIDE_LAYOUT_CNT" val="1_1"/>
  <p:tag name="KSO_WM_SLIDE_TYPE" val="endPage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8*a*1"/>
  <p:tag name="KSO_WM_UNIT_CLEAR" val="1"/>
  <p:tag name="KSO_WM_UNIT_LAYERLEVEL" val="1"/>
  <p:tag name="KSO_WM_UNIT_VALUE" val="4"/>
  <p:tag name="KSO_WM_UNIT_ISCONTENTSTITLE" val="0"/>
  <p:tag name="KSO_WM_UNIT_HIGHLIGHT" val="0"/>
  <p:tag name="KSO_WM_UNIT_COMPATIBLE" val="0"/>
  <p:tag name="KSO_WM_UNIT_PRESET_TEXT" val="THANK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b"/>
  <p:tag name="KSO_WM_UNIT_INDEX" val="1"/>
  <p:tag name="KSO_WM_UNIT_ID" val="custom114_28*b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谢谢聆听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1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114_2"/>
  <p:tag name="KSO_WM_SLIDE_INDEX" val="2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  <p:tag name="KSO_WM_SLIDE_ITEM_CNT" val="1"/>
  <p:tag name="KSO_WM_TEMPLATE_CATEGORY" val="custom"/>
  <p:tag name="KSO_WM_TEMPLATE_INDEX" val="114"/>
  <p:tag name="KSO_WM_TAG_VERSION" val="1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14"/>
  <p:tag name="KSO_WM_TAG_VERSION" val="1.0"/>
  <p:tag name="KSO_WM_SLIDE_ID" val="custom114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5*101"/>
  <p:tag name="KSO_WM_SLIDE_SIZE" val="638*3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a"/>
  <p:tag name="KSO_WM_UNIT_INDEX" val="1"/>
  <p:tag name="KSO_WM_UNIT_ID" val="custom114_2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KSO_WM_UNIT_TYPE" val="f"/>
  <p:tag name="KSO_WM_UNIT_INDEX" val="1"/>
  <p:tag name="KSO_WM_UNIT_ID" val="custom114_2*f*1"/>
  <p:tag name="KSO_WM_UNIT_CLEAR" val="1"/>
  <p:tag name="KSO_WM_UNIT_LAYERLEVEL" val="1"/>
  <p:tag name="KSO_WM_UNIT_VALUE" val="200"/>
  <p:tag name="KSO_WM_UNIT_HIGHLIGHT" val="0"/>
  <p:tag name="KSO_WM_UNIT_COMPATIBLE" val="0"/>
  <p:tag name="KSO_WM_UNIT_PRESET_TEXT_INDEX" val="5"/>
  <p:tag name="KSO_WM_UNIT_PRESET_TEXT_LEN" val="232"/>
</p:tagLst>
</file>

<file path=ppt/theme/theme1.xml><?xml version="1.0" encoding="utf-8"?>
<a:theme xmlns:a="http://schemas.openxmlformats.org/drawingml/2006/main" name="1_A000120140530A02PPBG">
  <a:themeElements>
    <a:clrScheme name="自定义 1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358CC1"/>
      </a:accent1>
      <a:accent2>
        <a:srgbClr val="2D9C9F"/>
      </a:accent2>
      <a:accent3>
        <a:srgbClr val="A4C37B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2015</Words>
  <Application>Microsoft Office PowerPoint</Application>
  <PresentationFormat>全屏显示(4:3)</PresentationFormat>
  <Paragraphs>267</Paragraphs>
  <Slides>42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Menlo</vt:lpstr>
      <vt:lpstr>黑体</vt:lpstr>
      <vt:lpstr>宋体</vt:lpstr>
      <vt:lpstr>微软雅黑</vt:lpstr>
      <vt:lpstr>Arial</vt:lpstr>
      <vt:lpstr>Calibri</vt:lpstr>
      <vt:lpstr>Wingdings</vt:lpstr>
      <vt:lpstr>1_A000120140530A02PPBG</vt:lpstr>
      <vt:lpstr>PowerPoint 演示文稿</vt:lpstr>
      <vt:lpstr>PowerPoint 演示文稿</vt:lpstr>
      <vt:lpstr>实验内容</vt:lpstr>
      <vt:lpstr>DVWA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DVWA靶场搭建</vt:lpstr>
      <vt:lpstr>PowerPoint 演示文稿</vt:lpstr>
      <vt:lpstr>DVWA靶场搭建</vt:lpstr>
      <vt:lpstr>DVWA靶场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Brute Force 暴力破解</vt:lpstr>
      <vt:lpstr>SQL注入</vt:lpstr>
      <vt:lpstr>SQL注入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基于ARP协议漏洞的中间人攻击</vt:lpstr>
      <vt:lpstr>漏洞的防御方法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yankang zhao</dc:creator>
  <cp:lastModifiedBy>86152</cp:lastModifiedBy>
  <cp:revision>95</cp:revision>
  <dcterms:created xsi:type="dcterms:W3CDTF">2015-05-05T08:02:00Z</dcterms:created>
  <dcterms:modified xsi:type="dcterms:W3CDTF">2021-11-24T01:15:54Z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